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4"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5859"/>
  </p:normalViewPr>
  <p:slideViewPr>
    <p:cSldViewPr snapToGrid="0" snapToObjects="1">
      <p:cViewPr varScale="1">
        <p:scale>
          <a:sx n="90" d="100"/>
          <a:sy n="90" d="100"/>
        </p:scale>
        <p:origin x="232" y="6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30071-A0F0-424C-455F-16B4AC05EFB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C70DAC-B703-2D8A-2088-CC4FCE5850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BC56E62-94BF-1033-81AF-53233B62FB57}"/>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5" name="Footer Placeholder 4">
            <a:extLst>
              <a:ext uri="{FF2B5EF4-FFF2-40B4-BE49-F238E27FC236}">
                <a16:creationId xmlns:a16="http://schemas.microsoft.com/office/drawing/2014/main" id="{B208F79B-6A88-3009-0A1D-E6D272C109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F00FC8-38FE-474C-A1CC-7A350D56ED2A}"/>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404635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C0AE46-8B07-9875-EB0A-0BC2469E4C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1E4A2A3-4599-CFC3-0590-DF58CBA187D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D0D103-1281-D214-D633-47F9B5AAC7D9}"/>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5" name="Footer Placeholder 4">
            <a:extLst>
              <a:ext uri="{FF2B5EF4-FFF2-40B4-BE49-F238E27FC236}">
                <a16:creationId xmlns:a16="http://schemas.microsoft.com/office/drawing/2014/main" id="{C780818E-BF5C-57B7-02BC-726C3C29E1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756F260-36F9-CF80-64F0-3E067D37C53D}"/>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393808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3DFC3BF-0E52-472A-39D5-B37085A7928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6A60CB-9293-2154-3500-427B024B335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123C91-5F53-F2A2-46D9-3EFA26390B32}"/>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5" name="Footer Placeholder 4">
            <a:extLst>
              <a:ext uri="{FF2B5EF4-FFF2-40B4-BE49-F238E27FC236}">
                <a16:creationId xmlns:a16="http://schemas.microsoft.com/office/drawing/2014/main" id="{17172702-56C9-36AD-AAC2-B06207A9C0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41240C8-CFDC-9F0C-23DB-C87A990B936E}"/>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3672534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59A31-1436-9FBF-24D7-DF3EDB8445E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87E1DA2-EBD7-CCBA-3433-E4D9E4487A6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17ED3A3-AA6D-CAB0-A9BB-F8A8A6D927F0}"/>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5" name="Footer Placeholder 4">
            <a:extLst>
              <a:ext uri="{FF2B5EF4-FFF2-40B4-BE49-F238E27FC236}">
                <a16:creationId xmlns:a16="http://schemas.microsoft.com/office/drawing/2014/main" id="{324DE90B-A4E4-77E7-08C1-2ADD404E4D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28E905-BA5C-D890-09A0-018402592BFB}"/>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40226053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CD10CD-0440-CCFB-10A4-67C981DCF52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69292B9-92D1-2F1E-9294-BF2E327283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026DEBF-FD46-7E76-2A26-29BFC012354B}"/>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5" name="Footer Placeholder 4">
            <a:extLst>
              <a:ext uri="{FF2B5EF4-FFF2-40B4-BE49-F238E27FC236}">
                <a16:creationId xmlns:a16="http://schemas.microsoft.com/office/drawing/2014/main" id="{6EA4EC63-B1C4-DB02-232C-1B395423206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8267D32-1333-D3AA-7DD5-1954D70023B5}"/>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3240216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F2FBA7-3CC5-94DB-7581-A5601AEB2EB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A37613E-BEA0-016F-A445-8E62767EA3C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45EA15-BE6A-FC15-7418-F219CC8417A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7D3A5CB-850A-5871-E932-D72E4EB2210F}"/>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6" name="Footer Placeholder 5">
            <a:extLst>
              <a:ext uri="{FF2B5EF4-FFF2-40B4-BE49-F238E27FC236}">
                <a16:creationId xmlns:a16="http://schemas.microsoft.com/office/drawing/2014/main" id="{EFD48C85-A842-F85D-F62F-9059582D1F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02E0974-3657-91D9-E004-7A88D4F02ED3}"/>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710651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633CD-4599-6640-9245-D2819AA1938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C5CA41-639A-A2AC-6F66-BFF5EBD803E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F668475-B68C-B277-3AA0-4ACA2804078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3261B1D-0F60-7D46-A518-2C18AD91D4D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D4D6EA8-48E6-6080-3BF2-1690B9582EE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771E58D-2545-506D-1A36-6708399C4060}"/>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8" name="Footer Placeholder 7">
            <a:extLst>
              <a:ext uri="{FF2B5EF4-FFF2-40B4-BE49-F238E27FC236}">
                <a16:creationId xmlns:a16="http://schemas.microsoft.com/office/drawing/2014/main" id="{3C489BE3-4BC6-351A-3332-BB5BB308C0B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C2632E3-01DA-89D2-7CF1-60A8C2CBB441}"/>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18271657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8CD176-90C1-96E7-B1EF-F330A0BB30A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B61E3344-857F-1A2C-4B0B-5B75A74EB1BF}"/>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4" name="Footer Placeholder 3">
            <a:extLst>
              <a:ext uri="{FF2B5EF4-FFF2-40B4-BE49-F238E27FC236}">
                <a16:creationId xmlns:a16="http://schemas.microsoft.com/office/drawing/2014/main" id="{DD205E9D-2627-531A-9FD3-A2E6945D03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AFEF943-8457-447A-7DB0-8F4F43A49FC8}"/>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29811286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0A896CD-4231-9F40-D984-730DE7520E28}"/>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3" name="Footer Placeholder 2">
            <a:extLst>
              <a:ext uri="{FF2B5EF4-FFF2-40B4-BE49-F238E27FC236}">
                <a16:creationId xmlns:a16="http://schemas.microsoft.com/office/drawing/2014/main" id="{CBECD619-79D6-F314-B6D6-41AD855C9661}"/>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B53F131-C685-565C-F87E-17511F456EEF}"/>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16499024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6C6A0D-755D-0251-B5BE-71BDE64D8A4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FF7A151-A4C6-5D86-FCB3-3C806645A5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C57D953-D98C-2CEC-CCCD-85FD97EC24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998AA8F-BCB3-47E0-F81C-670DB0DB5DD0}"/>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6" name="Footer Placeholder 5">
            <a:extLst>
              <a:ext uri="{FF2B5EF4-FFF2-40B4-BE49-F238E27FC236}">
                <a16:creationId xmlns:a16="http://schemas.microsoft.com/office/drawing/2014/main" id="{07230F4F-E08D-CD2B-BCED-24327CA3AF5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2F345F1-7B98-125A-364D-C0DC72343FA2}"/>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720735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38078F-641C-F17F-A4E8-0EDBB0FE595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8FF03A7-F6E8-2EB0-4686-56711A29612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E0F3459-75CC-B6EF-6BCC-18B2EA98E5B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906D5F-B464-00FE-611E-46AACD3B44BC}"/>
              </a:ext>
            </a:extLst>
          </p:cNvPr>
          <p:cNvSpPr>
            <a:spLocks noGrp="1"/>
          </p:cNvSpPr>
          <p:nvPr>
            <p:ph type="dt" sz="half" idx="10"/>
          </p:nvPr>
        </p:nvSpPr>
        <p:spPr/>
        <p:txBody>
          <a:bodyPr/>
          <a:lstStyle/>
          <a:p>
            <a:fld id="{B9C2EC6E-1CD5-6B45-BC72-FE0266BF340D}" type="datetimeFigureOut">
              <a:rPr lang="en-US" smtClean="0"/>
              <a:t>10/2/24</a:t>
            </a:fld>
            <a:endParaRPr lang="en-US"/>
          </a:p>
        </p:txBody>
      </p:sp>
      <p:sp>
        <p:nvSpPr>
          <p:cNvPr id="6" name="Footer Placeholder 5">
            <a:extLst>
              <a:ext uri="{FF2B5EF4-FFF2-40B4-BE49-F238E27FC236}">
                <a16:creationId xmlns:a16="http://schemas.microsoft.com/office/drawing/2014/main" id="{0E44F8E2-C03D-B294-85C7-FCA6068BA10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CA4D1DE-105B-B06F-F958-45EAED78CE26}"/>
              </a:ext>
            </a:extLst>
          </p:cNvPr>
          <p:cNvSpPr>
            <a:spLocks noGrp="1"/>
          </p:cNvSpPr>
          <p:nvPr>
            <p:ph type="sldNum" sz="quarter" idx="12"/>
          </p:nvPr>
        </p:nvSpPr>
        <p:spPr/>
        <p:txBody>
          <a:bodyPr/>
          <a:lstStyle/>
          <a:p>
            <a:fld id="{CD8A5F95-5534-0643-AC59-7836C12F6F6C}" type="slidenum">
              <a:rPr lang="en-US" smtClean="0"/>
              <a:t>‹#›</a:t>
            </a:fld>
            <a:endParaRPr lang="en-US"/>
          </a:p>
        </p:txBody>
      </p:sp>
    </p:spTree>
    <p:extLst>
      <p:ext uri="{BB962C8B-B14F-4D97-AF65-F5344CB8AC3E}">
        <p14:creationId xmlns:p14="http://schemas.microsoft.com/office/powerpoint/2010/main" val="15110456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8140F87-16E3-75DE-AD63-38E31AD35A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AB01513-E154-BE0A-CE42-9AB886044AC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77FBF92-C8DC-AA86-77AB-BDE25CED96C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C2EC6E-1CD5-6B45-BC72-FE0266BF340D}" type="datetimeFigureOut">
              <a:rPr lang="en-US" smtClean="0"/>
              <a:t>10/2/24</a:t>
            </a:fld>
            <a:endParaRPr lang="en-US"/>
          </a:p>
        </p:txBody>
      </p:sp>
      <p:sp>
        <p:nvSpPr>
          <p:cNvPr id="5" name="Footer Placeholder 4">
            <a:extLst>
              <a:ext uri="{FF2B5EF4-FFF2-40B4-BE49-F238E27FC236}">
                <a16:creationId xmlns:a16="http://schemas.microsoft.com/office/drawing/2014/main" id="{B0FBE79C-A73F-178D-9306-73A04EA8343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08171E0-DE3F-0CFA-294A-ABBD594806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8A5F95-5534-0643-AC59-7836C12F6F6C}" type="slidenum">
              <a:rPr lang="en-US" smtClean="0"/>
              <a:t>‹#›</a:t>
            </a:fld>
            <a:endParaRPr lang="en-US"/>
          </a:p>
        </p:txBody>
      </p:sp>
    </p:spTree>
    <p:extLst>
      <p:ext uri="{BB962C8B-B14F-4D97-AF65-F5344CB8AC3E}">
        <p14:creationId xmlns:p14="http://schemas.microsoft.com/office/powerpoint/2010/main" val="18651302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gif"/><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6.gif"/><Relationship Id="rId5" Type="http://schemas.openxmlformats.org/officeDocument/2006/relationships/image" Target="../media/image25.gif"/><Relationship Id="rId4" Type="http://schemas.openxmlformats.org/officeDocument/2006/relationships/image" Target="../media/image24.gif"/></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gif"/><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6.gif"/><Relationship Id="rId5" Type="http://schemas.openxmlformats.org/officeDocument/2006/relationships/image" Target="../media/image25.gif"/><Relationship Id="rId4" Type="http://schemas.openxmlformats.org/officeDocument/2006/relationships/image" Target="../media/image24.gif"/></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12BF7-A604-10AC-10DF-73D48FE76E8C}"/>
              </a:ext>
            </a:extLst>
          </p:cNvPr>
          <p:cNvSpPr>
            <a:spLocks noGrp="1"/>
          </p:cNvSpPr>
          <p:nvPr>
            <p:ph type="ctrTitle"/>
          </p:nvPr>
        </p:nvSpPr>
        <p:spPr>
          <a:xfrm>
            <a:off x="1524000" y="1122363"/>
            <a:ext cx="9144000" cy="1181450"/>
          </a:xfrm>
        </p:spPr>
        <p:txBody>
          <a:bodyPr/>
          <a:lstStyle/>
          <a:p>
            <a:r>
              <a:rPr lang="en-US" dirty="0"/>
              <a:t>Modern Models Of The Atom</a:t>
            </a:r>
          </a:p>
        </p:txBody>
      </p:sp>
      <p:sp>
        <p:nvSpPr>
          <p:cNvPr id="3" name="Subtitle 2">
            <a:extLst>
              <a:ext uri="{FF2B5EF4-FFF2-40B4-BE49-F238E27FC236}">
                <a16:creationId xmlns:a16="http://schemas.microsoft.com/office/drawing/2014/main" id="{BA50FCB9-473B-723E-F297-5A4232369AA5}"/>
              </a:ext>
            </a:extLst>
          </p:cNvPr>
          <p:cNvSpPr>
            <a:spLocks noGrp="1"/>
          </p:cNvSpPr>
          <p:nvPr>
            <p:ph type="subTitle" idx="1"/>
          </p:nvPr>
        </p:nvSpPr>
        <p:spPr>
          <a:xfrm>
            <a:off x="1524000" y="2450131"/>
            <a:ext cx="9144000" cy="483074"/>
          </a:xfrm>
        </p:spPr>
        <p:txBody>
          <a:bodyPr/>
          <a:lstStyle/>
          <a:p>
            <a:r>
              <a:rPr lang="en-US" dirty="0"/>
              <a:t>Here’s where it starts getting weird</a:t>
            </a:r>
          </a:p>
        </p:txBody>
      </p:sp>
      <p:pic>
        <p:nvPicPr>
          <p:cNvPr id="1026" name="Picture 2" descr="What Is The Plum Pudding Atomic Model? - Universe Today">
            <a:extLst>
              <a:ext uri="{FF2B5EF4-FFF2-40B4-BE49-F238E27FC236}">
                <a16:creationId xmlns:a16="http://schemas.microsoft.com/office/drawing/2014/main" id="{389624CD-6121-AEA1-B3A3-C9BB29FEDE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3403330"/>
            <a:ext cx="2190750" cy="21780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velopment of Atomic theory">
            <a:extLst>
              <a:ext uri="{FF2B5EF4-FFF2-40B4-BE49-F238E27FC236}">
                <a16:creationId xmlns:a16="http://schemas.microsoft.com/office/drawing/2014/main" id="{A6E9D481-8F24-1F64-8D5E-712C7CD46B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7749" y="3413494"/>
            <a:ext cx="2190750" cy="212423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ohr Model of the Atom | ChemTalk">
            <a:extLst>
              <a:ext uri="{FF2B5EF4-FFF2-40B4-BE49-F238E27FC236}">
                <a16:creationId xmlns:a16="http://schemas.microsoft.com/office/drawing/2014/main" id="{32FD842E-9068-067D-117A-19754F1A39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7249" y="3446986"/>
            <a:ext cx="2090738" cy="20907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8992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09429-E42D-D0B3-97CD-37D1F39438A1}"/>
              </a:ext>
            </a:extLst>
          </p:cNvPr>
          <p:cNvSpPr>
            <a:spLocks noGrp="1"/>
          </p:cNvSpPr>
          <p:nvPr>
            <p:ph type="title"/>
          </p:nvPr>
        </p:nvSpPr>
        <p:spPr>
          <a:xfrm>
            <a:off x="802341" y="149972"/>
            <a:ext cx="10815918" cy="1325563"/>
          </a:xfrm>
        </p:spPr>
        <p:txBody>
          <a:bodyPr/>
          <a:lstStyle/>
          <a:p>
            <a:r>
              <a:rPr lang="en-US" dirty="0"/>
              <a:t>This led to the first nuclear model of the atom (1911):</a:t>
            </a:r>
          </a:p>
        </p:txBody>
      </p:sp>
      <p:pic>
        <p:nvPicPr>
          <p:cNvPr id="10242" name="Picture 2" descr="Rutherford's Model - Study Page">
            <a:extLst>
              <a:ext uri="{FF2B5EF4-FFF2-40B4-BE49-F238E27FC236}">
                <a16:creationId xmlns:a16="http://schemas.microsoft.com/office/drawing/2014/main" id="{BF65E574-0CBC-B899-522D-CC557079633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6689" y="1475535"/>
            <a:ext cx="5642535" cy="24152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997EC683-5AEF-8DA6-C426-1D887A6E8A4B}"/>
              </a:ext>
            </a:extLst>
          </p:cNvPr>
          <p:cNvSpPr txBox="1"/>
          <p:nvPr/>
        </p:nvSpPr>
        <p:spPr>
          <a:xfrm>
            <a:off x="1080247" y="4062191"/>
            <a:ext cx="10260106" cy="2308324"/>
          </a:xfrm>
          <a:prstGeom prst="rect">
            <a:avLst/>
          </a:prstGeom>
          <a:noFill/>
        </p:spPr>
        <p:txBody>
          <a:bodyPr wrap="square" rtlCol="0">
            <a:spAutoFit/>
          </a:bodyPr>
          <a:lstStyle/>
          <a:p>
            <a:pPr marL="285750" indent="-285750">
              <a:buFont typeface="Arial" panose="020B0604020202020204" pitchFamily="34" charset="0"/>
              <a:buChar char="•"/>
            </a:pPr>
            <a:r>
              <a:rPr lang="en-US" sz="2400" dirty="0"/>
              <a:t>In this model, negatively-charged electrons float around a small nucleus that contains all of the atom’s positive charge.</a:t>
            </a:r>
          </a:p>
          <a:p>
            <a:pPr marL="285750" indent="-285750">
              <a:buFont typeface="Arial" panose="020B0604020202020204" pitchFamily="34" charset="0"/>
              <a:buChar char="•"/>
            </a:pPr>
            <a:r>
              <a:rPr lang="en-US" sz="2400" dirty="0"/>
              <a:t>The positive alpha particles that passed straight through the atom managed to miss the nucleus.</a:t>
            </a:r>
          </a:p>
          <a:p>
            <a:pPr marL="285750" indent="-285750">
              <a:buFont typeface="Arial" panose="020B0604020202020204" pitchFamily="34" charset="0"/>
              <a:buChar char="•"/>
            </a:pPr>
            <a:r>
              <a:rPr lang="en-US" sz="2400" dirty="0"/>
              <a:t>The alpha particles that were deflected did so because they came close to the nucleus, causing them to be repelled.</a:t>
            </a:r>
          </a:p>
        </p:txBody>
      </p:sp>
    </p:spTree>
    <p:extLst>
      <p:ext uri="{BB962C8B-B14F-4D97-AF65-F5344CB8AC3E}">
        <p14:creationId xmlns:p14="http://schemas.microsoft.com/office/powerpoint/2010/main" val="17788103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859E61-068C-3C58-C9DB-8364AA872450}"/>
              </a:ext>
            </a:extLst>
          </p:cNvPr>
          <p:cNvSpPr>
            <a:spLocks noGrp="1"/>
          </p:cNvSpPr>
          <p:nvPr>
            <p:ph type="title"/>
          </p:nvPr>
        </p:nvSpPr>
        <p:spPr/>
        <p:txBody>
          <a:bodyPr/>
          <a:lstStyle/>
          <a:p>
            <a:r>
              <a:rPr lang="en-US" dirty="0"/>
              <a:t>The Bohr Model of the atom*</a:t>
            </a:r>
          </a:p>
        </p:txBody>
      </p:sp>
      <p:sp>
        <p:nvSpPr>
          <p:cNvPr id="4" name="TextBox 3">
            <a:extLst>
              <a:ext uri="{FF2B5EF4-FFF2-40B4-BE49-F238E27FC236}">
                <a16:creationId xmlns:a16="http://schemas.microsoft.com/office/drawing/2014/main" id="{6393D981-2AA0-9A0F-C37E-EA72CFE76347}"/>
              </a:ext>
            </a:extLst>
          </p:cNvPr>
          <p:cNvSpPr txBox="1"/>
          <p:nvPr/>
        </p:nvSpPr>
        <p:spPr>
          <a:xfrm>
            <a:off x="6736977" y="5970494"/>
            <a:ext cx="5513294" cy="646331"/>
          </a:xfrm>
          <a:prstGeom prst="rect">
            <a:avLst/>
          </a:prstGeom>
          <a:noFill/>
        </p:spPr>
        <p:txBody>
          <a:bodyPr wrap="square" rtlCol="0">
            <a:spAutoFit/>
          </a:bodyPr>
          <a:lstStyle/>
          <a:p>
            <a:r>
              <a:rPr lang="en-US" dirty="0"/>
              <a:t>* Also called the “Rutherford-Bohr model of the atom”, proving again that Rutherford was a rock star.</a:t>
            </a:r>
          </a:p>
        </p:txBody>
      </p:sp>
      <p:sp>
        <p:nvSpPr>
          <p:cNvPr id="5" name="TextBox 4">
            <a:extLst>
              <a:ext uri="{FF2B5EF4-FFF2-40B4-BE49-F238E27FC236}">
                <a16:creationId xmlns:a16="http://schemas.microsoft.com/office/drawing/2014/main" id="{EF49B789-098B-B5CD-1927-8CF1B48D6B9E}"/>
              </a:ext>
            </a:extLst>
          </p:cNvPr>
          <p:cNvSpPr txBox="1"/>
          <p:nvPr/>
        </p:nvSpPr>
        <p:spPr>
          <a:xfrm>
            <a:off x="1102659" y="1690688"/>
            <a:ext cx="10394577" cy="1569660"/>
          </a:xfrm>
          <a:prstGeom prst="rect">
            <a:avLst/>
          </a:prstGeom>
          <a:noFill/>
        </p:spPr>
        <p:txBody>
          <a:bodyPr wrap="square" rtlCol="0">
            <a:spAutoFit/>
          </a:bodyPr>
          <a:lstStyle/>
          <a:p>
            <a:r>
              <a:rPr lang="en-US" sz="2400" dirty="0" err="1"/>
              <a:t>Neils</a:t>
            </a:r>
            <a:r>
              <a:rPr lang="en-US" sz="2400" dirty="0"/>
              <a:t> Bohr was trying to understand the atom when he thought of something.  When you heat samples of elements, they don’t give off continuous spectra (like a rainbow).  Instead, they give off only certain frequencies of light (which appear as lines, called “line spectra.”)</a:t>
            </a:r>
          </a:p>
        </p:txBody>
      </p:sp>
      <p:pic>
        <p:nvPicPr>
          <p:cNvPr id="11266" name="Picture 2">
            <a:extLst>
              <a:ext uri="{FF2B5EF4-FFF2-40B4-BE49-F238E27FC236}">
                <a16:creationId xmlns:a16="http://schemas.microsoft.com/office/drawing/2014/main" id="{DCCB77DE-1AA1-8E0E-B718-FF95D809AF5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3260348"/>
            <a:ext cx="5257800" cy="3761168"/>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37402DB-FA14-8106-1DDE-4C93FE9DB285}"/>
              </a:ext>
            </a:extLst>
          </p:cNvPr>
          <p:cNvSpPr txBox="1"/>
          <p:nvPr/>
        </p:nvSpPr>
        <p:spPr>
          <a:xfrm>
            <a:off x="6299947" y="3800669"/>
            <a:ext cx="5493124" cy="1200329"/>
          </a:xfrm>
          <a:prstGeom prst="rect">
            <a:avLst/>
          </a:prstGeom>
          <a:noFill/>
        </p:spPr>
        <p:txBody>
          <a:bodyPr wrap="square" rtlCol="0">
            <a:spAutoFit/>
          </a:bodyPr>
          <a:lstStyle/>
          <a:p>
            <a:r>
              <a:rPr lang="en-US" sz="2400" dirty="0"/>
              <a:t>Any model of the atom that he devised would have to explain where these line spectra came from!</a:t>
            </a:r>
          </a:p>
        </p:txBody>
      </p:sp>
    </p:spTree>
    <p:extLst>
      <p:ext uri="{BB962C8B-B14F-4D97-AF65-F5344CB8AC3E}">
        <p14:creationId xmlns:p14="http://schemas.microsoft.com/office/powerpoint/2010/main" val="1469254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25B88-61A6-25B2-41C6-43260A969531}"/>
              </a:ext>
            </a:extLst>
          </p:cNvPr>
          <p:cNvSpPr>
            <a:spLocks noGrp="1"/>
          </p:cNvSpPr>
          <p:nvPr>
            <p:ph type="title"/>
          </p:nvPr>
        </p:nvSpPr>
        <p:spPr/>
        <p:txBody>
          <a:bodyPr/>
          <a:lstStyle/>
          <a:p>
            <a:r>
              <a:rPr lang="en-US" b="1" dirty="0"/>
              <a:t>Bohr’s idea:  The planetary model of the atom</a:t>
            </a:r>
          </a:p>
        </p:txBody>
      </p:sp>
      <p:pic>
        <p:nvPicPr>
          <p:cNvPr id="1026" name="Picture 2">
            <a:extLst>
              <a:ext uri="{FF2B5EF4-FFF2-40B4-BE49-F238E27FC236}">
                <a16:creationId xmlns:a16="http://schemas.microsoft.com/office/drawing/2014/main" id="{B6ACEEF6-F945-E814-99F3-39F553FF0EB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4100" y="1800224"/>
            <a:ext cx="5127129" cy="45434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B31EB03-BBE1-2F0D-0807-81ABFA008CCD}"/>
              </a:ext>
            </a:extLst>
          </p:cNvPr>
          <p:cNvSpPr txBox="1"/>
          <p:nvPr/>
        </p:nvSpPr>
        <p:spPr>
          <a:xfrm>
            <a:off x="6486525" y="2025222"/>
            <a:ext cx="5129213" cy="4093428"/>
          </a:xfrm>
          <a:prstGeom prst="rect">
            <a:avLst/>
          </a:prstGeom>
          <a:noFill/>
        </p:spPr>
        <p:txBody>
          <a:bodyPr wrap="square" rtlCol="0">
            <a:spAutoFit/>
          </a:bodyPr>
          <a:lstStyle/>
          <a:p>
            <a:pPr marL="285750" indent="-285750">
              <a:buFont typeface="Arial" panose="020B0604020202020204" pitchFamily="34" charset="0"/>
              <a:buChar char="•"/>
            </a:pPr>
            <a:r>
              <a:rPr lang="en-US" sz="2600" dirty="0"/>
              <a:t>All of the positive charge (and most of the mass) in the atom is located in a small, central nucleus.</a:t>
            </a:r>
          </a:p>
          <a:p>
            <a:pPr marL="285750" indent="-285750">
              <a:buFont typeface="Arial" panose="020B0604020202020204" pitchFamily="34" charset="0"/>
              <a:buChar char="•"/>
            </a:pPr>
            <a:r>
              <a:rPr lang="en-US" sz="2600" dirty="0"/>
              <a:t>All of the negative charge in the atom is located in electrons that circle the nucleus.  The paths they take are called “orbitals.”</a:t>
            </a:r>
          </a:p>
          <a:p>
            <a:pPr marL="285750" indent="-285750">
              <a:buFont typeface="Arial" panose="020B0604020202020204" pitchFamily="34" charset="0"/>
              <a:buChar char="•"/>
            </a:pPr>
            <a:r>
              <a:rPr lang="en-US" sz="2600" dirty="0"/>
              <a:t>Orbitals close to the nucleus have less energy than orbitals farther from the nucleus.</a:t>
            </a:r>
          </a:p>
        </p:txBody>
      </p:sp>
    </p:spTree>
    <p:extLst>
      <p:ext uri="{BB962C8B-B14F-4D97-AF65-F5344CB8AC3E}">
        <p14:creationId xmlns:p14="http://schemas.microsoft.com/office/powerpoint/2010/main" val="33833885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5CE55F-B24F-7DC6-D44E-09ED0DB73723}"/>
              </a:ext>
            </a:extLst>
          </p:cNvPr>
          <p:cNvSpPr>
            <a:spLocks noGrp="1"/>
          </p:cNvSpPr>
          <p:nvPr>
            <p:ph type="title"/>
          </p:nvPr>
        </p:nvSpPr>
        <p:spPr>
          <a:xfrm>
            <a:off x="452437" y="314325"/>
            <a:ext cx="10877550" cy="1325563"/>
          </a:xfrm>
        </p:spPr>
        <p:txBody>
          <a:bodyPr/>
          <a:lstStyle/>
          <a:p>
            <a:r>
              <a:rPr lang="en-US" dirty="0"/>
              <a:t>How does spectroscopy work using this model?</a:t>
            </a:r>
          </a:p>
        </p:txBody>
      </p:sp>
      <p:pic>
        <p:nvPicPr>
          <p:cNvPr id="2052" name="Picture 4" descr="When an electron goes from ground state to excited state does it absorb or  lose energy? | Socratic">
            <a:extLst>
              <a:ext uri="{FF2B5EF4-FFF2-40B4-BE49-F238E27FC236}">
                <a16:creationId xmlns:a16="http://schemas.microsoft.com/office/drawing/2014/main" id="{E31817CB-D8B7-D90E-B2CB-DC1BF25C0FA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2437" y="2503487"/>
            <a:ext cx="5467987" cy="311467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45F9F2E-77A6-2B4B-4264-1F32F86DA3DE}"/>
              </a:ext>
            </a:extLst>
          </p:cNvPr>
          <p:cNvSpPr txBox="1"/>
          <p:nvPr/>
        </p:nvSpPr>
        <p:spPr>
          <a:xfrm>
            <a:off x="5920425" y="1757363"/>
            <a:ext cx="5909626" cy="4524315"/>
          </a:xfrm>
          <a:prstGeom prst="rect">
            <a:avLst/>
          </a:prstGeom>
          <a:noFill/>
        </p:spPr>
        <p:txBody>
          <a:bodyPr wrap="square" rtlCol="0">
            <a:spAutoFit/>
          </a:bodyPr>
          <a:lstStyle/>
          <a:p>
            <a:pPr marL="342900" indent="-342900">
              <a:buAutoNum type="arabicParenR"/>
            </a:pPr>
            <a:r>
              <a:rPr lang="en-US" sz="2400" dirty="0"/>
              <a:t>Initially, an electron is in a low energy </a:t>
            </a:r>
            <a:r>
              <a:rPr lang="en-US" sz="2400" b="1" dirty="0"/>
              <a:t>ground state </a:t>
            </a:r>
            <a:r>
              <a:rPr lang="en-US" sz="2400" dirty="0"/>
              <a:t>(i.e. an orbital near the nucleus)</a:t>
            </a:r>
          </a:p>
          <a:p>
            <a:pPr marL="342900" indent="-342900">
              <a:buAutoNum type="arabicParenR"/>
            </a:pPr>
            <a:r>
              <a:rPr lang="en-US" sz="2400" dirty="0"/>
              <a:t>When light is added to it (the wavy line), the electron jumps to a higher energy </a:t>
            </a:r>
            <a:r>
              <a:rPr lang="en-US" sz="2400" b="1" dirty="0"/>
              <a:t>excited state</a:t>
            </a:r>
            <a:r>
              <a:rPr lang="en-US" sz="2400" dirty="0"/>
              <a:t> further from the nucleus.</a:t>
            </a:r>
          </a:p>
          <a:p>
            <a:pPr marL="342900" indent="-342900">
              <a:buAutoNum type="arabicParenR"/>
            </a:pPr>
            <a:r>
              <a:rPr lang="en-US" sz="2400" dirty="0"/>
              <a:t>Eventually the electron falls back down from the excited state back into the lower energy ground state, giving off light.  The energy that the light has is equal to the difference in energy between the ground state and excited state (right).</a:t>
            </a:r>
          </a:p>
        </p:txBody>
      </p:sp>
    </p:spTree>
    <p:extLst>
      <p:ext uri="{BB962C8B-B14F-4D97-AF65-F5344CB8AC3E}">
        <p14:creationId xmlns:p14="http://schemas.microsoft.com/office/powerpoint/2010/main" val="1004292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061561-09BC-1E39-E940-53763A8583C6}"/>
              </a:ext>
            </a:extLst>
          </p:cNvPr>
          <p:cNvSpPr>
            <a:spLocks noGrp="1"/>
          </p:cNvSpPr>
          <p:nvPr>
            <p:ph type="title"/>
          </p:nvPr>
        </p:nvSpPr>
        <p:spPr/>
        <p:txBody>
          <a:bodyPr/>
          <a:lstStyle/>
          <a:p>
            <a:r>
              <a:rPr lang="en-US" dirty="0"/>
              <a:t>A different visualization of the same process:</a:t>
            </a:r>
          </a:p>
        </p:txBody>
      </p:sp>
      <p:pic>
        <p:nvPicPr>
          <p:cNvPr id="3074" name="Picture 2" descr="What is Atomic Spectroscopy of Elements?- Oxford Instruments">
            <a:extLst>
              <a:ext uri="{FF2B5EF4-FFF2-40B4-BE49-F238E27FC236}">
                <a16:creationId xmlns:a16="http://schemas.microsoft.com/office/drawing/2014/main" id="{015582F7-9AD4-94C2-6E94-8932873496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01089" y="1806575"/>
            <a:ext cx="7319211" cy="32448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451F990-C4E6-1AE4-1289-A86C46918421}"/>
              </a:ext>
            </a:extLst>
          </p:cNvPr>
          <p:cNvSpPr txBox="1"/>
          <p:nvPr/>
        </p:nvSpPr>
        <p:spPr>
          <a:xfrm>
            <a:off x="515101" y="4371975"/>
            <a:ext cx="2185988" cy="400110"/>
          </a:xfrm>
          <a:prstGeom prst="rect">
            <a:avLst/>
          </a:prstGeom>
          <a:noFill/>
        </p:spPr>
        <p:txBody>
          <a:bodyPr wrap="square" rtlCol="0">
            <a:spAutoFit/>
          </a:bodyPr>
          <a:lstStyle/>
          <a:p>
            <a:r>
              <a:rPr lang="en-US" sz="2000" dirty="0"/>
              <a:t>Low energy </a:t>
            </a:r>
            <a:r>
              <a:rPr lang="en-US" sz="2000" dirty="0">
                <a:sym typeface="Wingdings" pitchFamily="2" charset="2"/>
              </a:rPr>
              <a:t> </a:t>
            </a:r>
            <a:endParaRPr lang="en-US" sz="2000" dirty="0"/>
          </a:p>
        </p:txBody>
      </p:sp>
      <p:sp>
        <p:nvSpPr>
          <p:cNvPr id="5" name="TextBox 4">
            <a:extLst>
              <a:ext uri="{FF2B5EF4-FFF2-40B4-BE49-F238E27FC236}">
                <a16:creationId xmlns:a16="http://schemas.microsoft.com/office/drawing/2014/main" id="{2DDB5FF0-A735-260C-9EFF-F4AFC315F78B}"/>
              </a:ext>
            </a:extLst>
          </p:cNvPr>
          <p:cNvSpPr txBox="1"/>
          <p:nvPr/>
        </p:nvSpPr>
        <p:spPr>
          <a:xfrm>
            <a:off x="515101" y="1900238"/>
            <a:ext cx="3829050" cy="400110"/>
          </a:xfrm>
          <a:prstGeom prst="rect">
            <a:avLst/>
          </a:prstGeom>
          <a:noFill/>
        </p:spPr>
        <p:txBody>
          <a:bodyPr wrap="square" rtlCol="0">
            <a:spAutoFit/>
          </a:bodyPr>
          <a:lstStyle/>
          <a:p>
            <a:r>
              <a:rPr lang="en-US" sz="2000" dirty="0"/>
              <a:t>High energy </a:t>
            </a:r>
            <a:r>
              <a:rPr lang="en-US" sz="2000" dirty="0">
                <a:sym typeface="Wingdings" pitchFamily="2" charset="2"/>
              </a:rPr>
              <a:t> </a:t>
            </a:r>
            <a:endParaRPr lang="en-US" sz="2000" dirty="0"/>
          </a:p>
        </p:txBody>
      </p:sp>
      <p:sp>
        <p:nvSpPr>
          <p:cNvPr id="6" name="TextBox 5">
            <a:extLst>
              <a:ext uri="{FF2B5EF4-FFF2-40B4-BE49-F238E27FC236}">
                <a16:creationId xmlns:a16="http://schemas.microsoft.com/office/drawing/2014/main" id="{60A6C651-1197-E3CA-01E5-D957E484D948}"/>
              </a:ext>
            </a:extLst>
          </p:cNvPr>
          <p:cNvSpPr txBox="1"/>
          <p:nvPr/>
        </p:nvSpPr>
        <p:spPr>
          <a:xfrm>
            <a:off x="829050" y="5443538"/>
            <a:ext cx="11063288" cy="830997"/>
          </a:xfrm>
          <a:prstGeom prst="rect">
            <a:avLst/>
          </a:prstGeom>
          <a:noFill/>
        </p:spPr>
        <p:txBody>
          <a:bodyPr wrap="square" rtlCol="0">
            <a:spAutoFit/>
          </a:bodyPr>
          <a:lstStyle/>
          <a:p>
            <a:r>
              <a:rPr lang="en-US" sz="2400" dirty="0"/>
              <a:t>Because orbitals exist at different energies, the light given off corresponds only to the energy differences between the ground state and each excited state.</a:t>
            </a:r>
          </a:p>
        </p:txBody>
      </p:sp>
    </p:spTree>
    <p:extLst>
      <p:ext uri="{BB962C8B-B14F-4D97-AF65-F5344CB8AC3E}">
        <p14:creationId xmlns:p14="http://schemas.microsoft.com/office/powerpoint/2010/main" val="2130938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14EF13-7921-7734-49DA-D9674C09DFE1}"/>
              </a:ext>
            </a:extLst>
          </p:cNvPr>
          <p:cNvSpPr>
            <a:spLocks noGrp="1"/>
          </p:cNvSpPr>
          <p:nvPr>
            <p:ph type="title"/>
          </p:nvPr>
        </p:nvSpPr>
        <p:spPr/>
        <p:txBody>
          <a:bodyPr/>
          <a:lstStyle/>
          <a:p>
            <a:r>
              <a:rPr lang="en-US" b="1" dirty="0"/>
              <a:t>Why do we care about spectroscopy?</a:t>
            </a:r>
          </a:p>
        </p:txBody>
      </p:sp>
      <p:sp>
        <p:nvSpPr>
          <p:cNvPr id="3" name="Content Placeholder 2">
            <a:extLst>
              <a:ext uri="{FF2B5EF4-FFF2-40B4-BE49-F238E27FC236}">
                <a16:creationId xmlns:a16="http://schemas.microsoft.com/office/drawing/2014/main" id="{3E1AFCAE-9A1D-88B6-0504-DFF376F3C93E}"/>
              </a:ext>
            </a:extLst>
          </p:cNvPr>
          <p:cNvSpPr>
            <a:spLocks noGrp="1"/>
          </p:cNvSpPr>
          <p:nvPr>
            <p:ph idx="1"/>
          </p:nvPr>
        </p:nvSpPr>
        <p:spPr>
          <a:xfrm>
            <a:off x="838200" y="1825625"/>
            <a:ext cx="4948238" cy="4351338"/>
          </a:xfrm>
        </p:spPr>
        <p:txBody>
          <a:bodyPr/>
          <a:lstStyle/>
          <a:p>
            <a:r>
              <a:rPr lang="en-US" dirty="0"/>
              <a:t>Spectroscopy allows us to identify unknown elements by examining their line spectra.</a:t>
            </a:r>
          </a:p>
          <a:p>
            <a:r>
              <a:rPr lang="en-US" dirty="0"/>
              <a:t>Because every element has orbitals of different energies, they also have unique line spectra.</a:t>
            </a:r>
          </a:p>
        </p:txBody>
      </p:sp>
      <p:pic>
        <p:nvPicPr>
          <p:cNvPr id="4098" name="Picture 2" descr="What is “spectrum” and “line spectra”? - Quora">
            <a:extLst>
              <a:ext uri="{FF2B5EF4-FFF2-40B4-BE49-F238E27FC236}">
                <a16:creationId xmlns:a16="http://schemas.microsoft.com/office/drawing/2014/main" id="{D112D478-79F4-CF5E-2EBC-CEB781E8CA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72263" y="1628775"/>
            <a:ext cx="4152900" cy="48641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91503EF7-A832-BA58-BAC5-18C268FCC274}"/>
              </a:ext>
            </a:extLst>
          </p:cNvPr>
          <p:cNvSpPr/>
          <p:nvPr/>
        </p:nvSpPr>
        <p:spPr>
          <a:xfrm>
            <a:off x="6672263" y="6000750"/>
            <a:ext cx="4800600" cy="492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799293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0C78D-EEE1-448E-F4CC-9ED0D2734FD7}"/>
              </a:ext>
            </a:extLst>
          </p:cNvPr>
          <p:cNvSpPr>
            <a:spLocks noGrp="1"/>
          </p:cNvSpPr>
          <p:nvPr>
            <p:ph type="title"/>
          </p:nvPr>
        </p:nvSpPr>
        <p:spPr/>
        <p:txBody>
          <a:bodyPr>
            <a:normAutofit/>
          </a:bodyPr>
          <a:lstStyle/>
          <a:p>
            <a:r>
              <a:rPr lang="en-US" sz="4000" b="1" dirty="0"/>
              <a:t>So, is this a good model of the atom?  Yes and no.</a:t>
            </a:r>
          </a:p>
        </p:txBody>
      </p:sp>
      <p:sp>
        <p:nvSpPr>
          <p:cNvPr id="5" name="TextBox 4">
            <a:extLst>
              <a:ext uri="{FF2B5EF4-FFF2-40B4-BE49-F238E27FC236}">
                <a16:creationId xmlns:a16="http://schemas.microsoft.com/office/drawing/2014/main" id="{4683EEAD-3F2C-195B-D64F-5AF4F5C5A576}"/>
              </a:ext>
            </a:extLst>
          </p:cNvPr>
          <p:cNvSpPr txBox="1"/>
          <p:nvPr/>
        </p:nvSpPr>
        <p:spPr>
          <a:xfrm>
            <a:off x="838200" y="2104528"/>
            <a:ext cx="7715250" cy="4031873"/>
          </a:xfrm>
          <a:prstGeom prst="rect">
            <a:avLst/>
          </a:prstGeom>
          <a:noFill/>
        </p:spPr>
        <p:txBody>
          <a:bodyPr wrap="square" rtlCol="0">
            <a:spAutoFit/>
          </a:bodyPr>
          <a:lstStyle/>
          <a:p>
            <a:pPr marL="285750" indent="-285750">
              <a:buFont typeface="Wingdings" pitchFamily="2" charset="2"/>
              <a:buChar char="J"/>
            </a:pPr>
            <a:r>
              <a:rPr lang="en-US" sz="3200" dirty="0"/>
              <a:t>It is able to explain why line spectra are emitted from atoms when energy is added</a:t>
            </a:r>
          </a:p>
          <a:p>
            <a:pPr marL="285750" indent="-285750">
              <a:buFont typeface="Wingdings" pitchFamily="2" charset="2"/>
              <a:buChar char="J"/>
            </a:pPr>
            <a:r>
              <a:rPr lang="en-US" sz="3200" dirty="0"/>
              <a:t>It is able to exactly predict the line spectrum of hydrogen, demonstrating that this model has some basis in reality</a:t>
            </a:r>
          </a:p>
          <a:p>
            <a:pPr marL="285750" indent="-285750">
              <a:buFont typeface="Wingdings" pitchFamily="2" charset="2"/>
              <a:buChar char="J"/>
            </a:pPr>
            <a:r>
              <a:rPr lang="en-US" sz="3200" dirty="0"/>
              <a:t>It doesn’t contradict the results of either the cathode ray experiment or the gold foil experiment</a:t>
            </a:r>
          </a:p>
        </p:txBody>
      </p:sp>
      <p:sp>
        <p:nvSpPr>
          <p:cNvPr id="6" name="TextBox 5">
            <a:extLst>
              <a:ext uri="{FF2B5EF4-FFF2-40B4-BE49-F238E27FC236}">
                <a16:creationId xmlns:a16="http://schemas.microsoft.com/office/drawing/2014/main" id="{4C2D9CD7-3F8F-659F-6C00-5C68008B73BE}"/>
              </a:ext>
            </a:extLst>
          </p:cNvPr>
          <p:cNvSpPr txBox="1"/>
          <p:nvPr/>
        </p:nvSpPr>
        <p:spPr>
          <a:xfrm>
            <a:off x="838200" y="1458197"/>
            <a:ext cx="7529513" cy="646331"/>
          </a:xfrm>
          <a:prstGeom prst="rect">
            <a:avLst/>
          </a:prstGeom>
          <a:noFill/>
        </p:spPr>
        <p:txBody>
          <a:bodyPr wrap="square" rtlCol="0">
            <a:spAutoFit/>
          </a:bodyPr>
          <a:lstStyle/>
          <a:p>
            <a:r>
              <a:rPr lang="en-US" sz="3600" dirty="0"/>
              <a:t>Reasons it’s good:</a:t>
            </a:r>
          </a:p>
        </p:txBody>
      </p:sp>
      <p:pic>
        <p:nvPicPr>
          <p:cNvPr id="5122" name="Picture 2" descr="Niels Bohr at Caltech — Calisphere">
            <a:extLst>
              <a:ext uri="{FF2B5EF4-FFF2-40B4-BE49-F238E27FC236}">
                <a16:creationId xmlns:a16="http://schemas.microsoft.com/office/drawing/2014/main" id="{E7D1660A-BADB-FDC1-AEC3-1D31521169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67762" y="1781363"/>
            <a:ext cx="2757488" cy="275748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E5712E7-7B80-F487-F77B-7E87ABD8C3A4}"/>
              </a:ext>
            </a:extLst>
          </p:cNvPr>
          <p:cNvSpPr txBox="1"/>
          <p:nvPr/>
        </p:nvSpPr>
        <p:spPr>
          <a:xfrm>
            <a:off x="8767762" y="4629526"/>
            <a:ext cx="2757488" cy="923330"/>
          </a:xfrm>
          <a:prstGeom prst="rect">
            <a:avLst/>
          </a:prstGeom>
          <a:noFill/>
        </p:spPr>
        <p:txBody>
          <a:bodyPr wrap="square" rtlCol="0">
            <a:spAutoFit/>
          </a:bodyPr>
          <a:lstStyle/>
          <a:p>
            <a:r>
              <a:rPr lang="en-US" i="1" dirty="0" err="1"/>
              <a:t>Neils</a:t>
            </a:r>
            <a:r>
              <a:rPr lang="en-US" i="1" dirty="0"/>
              <a:t> Bohr, exhibiting both great happiness and very un-great teeth.</a:t>
            </a:r>
          </a:p>
        </p:txBody>
      </p:sp>
    </p:spTree>
    <p:extLst>
      <p:ext uri="{BB962C8B-B14F-4D97-AF65-F5344CB8AC3E}">
        <p14:creationId xmlns:p14="http://schemas.microsoft.com/office/powerpoint/2010/main" val="23934724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8AB58E-1B41-8A38-7F38-5FAAB3EC0CF2}"/>
              </a:ext>
            </a:extLst>
          </p:cNvPr>
          <p:cNvSpPr>
            <a:spLocks noGrp="1"/>
          </p:cNvSpPr>
          <p:nvPr>
            <p:ph type="title"/>
          </p:nvPr>
        </p:nvSpPr>
        <p:spPr/>
        <p:txBody>
          <a:bodyPr/>
          <a:lstStyle/>
          <a:p>
            <a:r>
              <a:rPr lang="en-US" b="1" dirty="0"/>
              <a:t>The only problem with the Bohr model:</a:t>
            </a:r>
          </a:p>
        </p:txBody>
      </p:sp>
      <p:sp>
        <p:nvSpPr>
          <p:cNvPr id="4" name="TextBox 3">
            <a:extLst>
              <a:ext uri="{FF2B5EF4-FFF2-40B4-BE49-F238E27FC236}">
                <a16:creationId xmlns:a16="http://schemas.microsoft.com/office/drawing/2014/main" id="{44DE3F0E-4EE9-B190-28FF-F83A6CBF552F}"/>
              </a:ext>
            </a:extLst>
          </p:cNvPr>
          <p:cNvSpPr txBox="1"/>
          <p:nvPr/>
        </p:nvSpPr>
        <p:spPr>
          <a:xfrm>
            <a:off x="1731169" y="2090738"/>
            <a:ext cx="5398294" cy="2862322"/>
          </a:xfrm>
          <a:prstGeom prst="rect">
            <a:avLst/>
          </a:prstGeom>
          <a:noFill/>
        </p:spPr>
        <p:txBody>
          <a:bodyPr wrap="square" rtlCol="0">
            <a:spAutoFit/>
          </a:bodyPr>
          <a:lstStyle/>
          <a:p>
            <a:r>
              <a:rPr lang="en-US" sz="3600" dirty="0"/>
              <a:t>The only element it could predict the line spectrum for was hydrogen.  For all other elements, the predictions were wrong.</a:t>
            </a:r>
          </a:p>
        </p:txBody>
      </p:sp>
      <p:pic>
        <p:nvPicPr>
          <p:cNvPr id="6146" name="Picture 2" descr="October 7, 1885 – Birthday of Niels Bohr | Rhapsody in Books Weblog">
            <a:extLst>
              <a:ext uri="{FF2B5EF4-FFF2-40B4-BE49-F238E27FC236}">
                <a16:creationId xmlns:a16="http://schemas.microsoft.com/office/drawing/2014/main" id="{5AE674E9-FAE9-3D00-DF5A-405B229FE0F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85560" y="1616899"/>
            <a:ext cx="2628900" cy="381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4098C79-BA8A-7D0F-FC6B-C931019F6EA5}"/>
              </a:ext>
            </a:extLst>
          </p:cNvPr>
          <p:cNvSpPr txBox="1"/>
          <p:nvPr/>
        </p:nvSpPr>
        <p:spPr>
          <a:xfrm>
            <a:off x="8801101" y="5557837"/>
            <a:ext cx="3224212" cy="369332"/>
          </a:xfrm>
          <a:prstGeom prst="rect">
            <a:avLst/>
          </a:prstGeom>
          <a:noFill/>
        </p:spPr>
        <p:txBody>
          <a:bodyPr wrap="square" rtlCol="0">
            <a:spAutoFit/>
          </a:bodyPr>
          <a:lstStyle/>
          <a:p>
            <a:r>
              <a:rPr lang="en-US" i="1" dirty="0"/>
              <a:t>Sad </a:t>
            </a:r>
            <a:r>
              <a:rPr lang="en-US" i="1" dirty="0" err="1"/>
              <a:t>Neils</a:t>
            </a:r>
            <a:r>
              <a:rPr lang="en-US" i="1" dirty="0"/>
              <a:t> Bohr</a:t>
            </a:r>
          </a:p>
        </p:txBody>
      </p:sp>
    </p:spTree>
    <p:extLst>
      <p:ext uri="{BB962C8B-B14F-4D97-AF65-F5344CB8AC3E}">
        <p14:creationId xmlns:p14="http://schemas.microsoft.com/office/powerpoint/2010/main" val="21466392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ECD24-6D7E-D5BF-9391-2049AD3D85E5}"/>
              </a:ext>
            </a:extLst>
          </p:cNvPr>
          <p:cNvSpPr>
            <a:spLocks noGrp="1"/>
          </p:cNvSpPr>
          <p:nvPr>
            <p:ph type="title"/>
          </p:nvPr>
        </p:nvSpPr>
        <p:spPr/>
        <p:txBody>
          <a:bodyPr/>
          <a:lstStyle/>
          <a:p>
            <a:r>
              <a:rPr lang="en-US" dirty="0"/>
              <a:t>Fortunately, his model can still be used to visualize how spectroscopy works</a:t>
            </a:r>
          </a:p>
        </p:txBody>
      </p:sp>
      <p:sp>
        <p:nvSpPr>
          <p:cNvPr id="4" name="TextBox 3">
            <a:extLst>
              <a:ext uri="{FF2B5EF4-FFF2-40B4-BE49-F238E27FC236}">
                <a16:creationId xmlns:a16="http://schemas.microsoft.com/office/drawing/2014/main" id="{CAC91E6C-7817-047F-F078-C9EAA5FCDDC9}"/>
              </a:ext>
            </a:extLst>
          </p:cNvPr>
          <p:cNvSpPr txBox="1"/>
          <p:nvPr/>
        </p:nvSpPr>
        <p:spPr>
          <a:xfrm>
            <a:off x="755419" y="3914269"/>
            <a:ext cx="4514850" cy="646331"/>
          </a:xfrm>
          <a:prstGeom prst="rect">
            <a:avLst/>
          </a:prstGeom>
          <a:noFill/>
        </p:spPr>
        <p:txBody>
          <a:bodyPr wrap="square" rtlCol="0">
            <a:spAutoFit/>
          </a:bodyPr>
          <a:lstStyle/>
          <a:p>
            <a:r>
              <a:rPr lang="en-US" i="1" dirty="0"/>
              <a:t>Line emission spectrum from an unidentified chemical sample</a:t>
            </a:r>
          </a:p>
        </p:txBody>
      </p:sp>
      <p:pic>
        <p:nvPicPr>
          <p:cNvPr id="7172" name="Picture 4" descr="Lab 5 – Emission Spectra. - ppt video online download">
            <a:extLst>
              <a:ext uri="{FF2B5EF4-FFF2-40B4-BE49-F238E27FC236}">
                <a16:creationId xmlns:a16="http://schemas.microsoft.com/office/drawing/2014/main" id="{6F105BD9-0BEF-597B-F974-F45792BF79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0675" y="1690688"/>
            <a:ext cx="6791325" cy="5093494"/>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a:extLst>
              <a:ext uri="{FF2B5EF4-FFF2-40B4-BE49-F238E27FC236}">
                <a16:creationId xmlns:a16="http://schemas.microsoft.com/office/drawing/2014/main" id="{13A88A13-A7E2-B573-4E24-F40DF0A80ED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90688"/>
            <a:ext cx="5270269" cy="210026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1543503-89B9-0B91-AD6E-921F25D6B638}"/>
              </a:ext>
            </a:extLst>
          </p:cNvPr>
          <p:cNvSpPr txBox="1"/>
          <p:nvPr/>
        </p:nvSpPr>
        <p:spPr>
          <a:xfrm>
            <a:off x="2967643" y="5213062"/>
            <a:ext cx="2302626" cy="369332"/>
          </a:xfrm>
          <a:prstGeom prst="rect">
            <a:avLst/>
          </a:prstGeom>
          <a:noFill/>
        </p:spPr>
        <p:txBody>
          <a:bodyPr wrap="square" rtlCol="0">
            <a:spAutoFit/>
          </a:bodyPr>
          <a:lstStyle/>
          <a:p>
            <a:r>
              <a:rPr lang="en-US"/>
              <a:t>Reference spectra </a:t>
            </a:r>
            <a:r>
              <a:rPr lang="en-US" dirty="0">
                <a:sym typeface="Wingdings" pitchFamily="2" charset="2"/>
              </a:rPr>
              <a:t></a:t>
            </a:r>
            <a:endParaRPr lang="en-US" dirty="0"/>
          </a:p>
        </p:txBody>
      </p:sp>
    </p:spTree>
    <p:extLst>
      <p:ext uri="{BB962C8B-B14F-4D97-AF65-F5344CB8AC3E}">
        <p14:creationId xmlns:p14="http://schemas.microsoft.com/office/powerpoint/2010/main" val="10551392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6CCD2-0D57-28BB-AD8E-392FE5D7D478}"/>
              </a:ext>
            </a:extLst>
          </p:cNvPr>
          <p:cNvSpPr>
            <a:spLocks noGrp="1"/>
          </p:cNvSpPr>
          <p:nvPr>
            <p:ph type="title"/>
          </p:nvPr>
        </p:nvSpPr>
        <p:spPr>
          <a:xfrm>
            <a:off x="538163" y="188516"/>
            <a:ext cx="10515600" cy="1325563"/>
          </a:xfrm>
        </p:spPr>
        <p:txBody>
          <a:bodyPr/>
          <a:lstStyle/>
          <a:p>
            <a:r>
              <a:rPr lang="en-US" dirty="0"/>
              <a:t>Let’s practice spectroscopy!</a:t>
            </a:r>
          </a:p>
        </p:txBody>
      </p:sp>
      <p:sp>
        <p:nvSpPr>
          <p:cNvPr id="3" name="Content Placeholder 2">
            <a:extLst>
              <a:ext uri="{FF2B5EF4-FFF2-40B4-BE49-F238E27FC236}">
                <a16:creationId xmlns:a16="http://schemas.microsoft.com/office/drawing/2014/main" id="{4B973D3C-34B5-DE35-DA36-9A8AEBFC10B6}"/>
              </a:ext>
            </a:extLst>
          </p:cNvPr>
          <p:cNvSpPr>
            <a:spLocks noGrp="1"/>
          </p:cNvSpPr>
          <p:nvPr>
            <p:ph idx="1"/>
          </p:nvPr>
        </p:nvSpPr>
        <p:spPr>
          <a:xfrm>
            <a:off x="838200" y="1448350"/>
            <a:ext cx="10515600" cy="483821"/>
          </a:xfrm>
        </p:spPr>
        <p:txBody>
          <a:bodyPr/>
          <a:lstStyle/>
          <a:p>
            <a:pPr marL="0" indent="0">
              <a:buNone/>
            </a:pPr>
            <a:r>
              <a:rPr lang="en-US" dirty="0"/>
              <a:t>Identify the elements below from their spectra:</a:t>
            </a:r>
          </a:p>
          <a:p>
            <a:pPr marL="0" indent="0">
              <a:buNone/>
            </a:pPr>
            <a:endParaRPr lang="en-US" dirty="0"/>
          </a:p>
        </p:txBody>
      </p:sp>
      <p:pic>
        <p:nvPicPr>
          <p:cNvPr id="4" name="Picture 4" descr="Lab 5 – Emission Spectra. - ppt video online download">
            <a:extLst>
              <a:ext uri="{FF2B5EF4-FFF2-40B4-BE49-F238E27FC236}">
                <a16:creationId xmlns:a16="http://schemas.microsoft.com/office/drawing/2014/main" id="{414DCD94-F660-5387-62E6-CEAF0E8FDE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91300" y="2657475"/>
            <a:ext cx="5600700" cy="42005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C17C01C5-51F8-E510-B3AD-4F82E9C784CC}"/>
              </a:ext>
            </a:extLst>
          </p:cNvPr>
          <p:cNvSpPr txBox="1"/>
          <p:nvPr/>
        </p:nvSpPr>
        <p:spPr>
          <a:xfrm>
            <a:off x="8534400" y="2288143"/>
            <a:ext cx="5410200" cy="369332"/>
          </a:xfrm>
          <a:prstGeom prst="rect">
            <a:avLst/>
          </a:prstGeom>
          <a:noFill/>
        </p:spPr>
        <p:txBody>
          <a:bodyPr wrap="square" rtlCol="0">
            <a:spAutoFit/>
          </a:bodyPr>
          <a:lstStyle/>
          <a:p>
            <a:r>
              <a:rPr lang="en-US" dirty="0"/>
              <a:t>Reference spectra</a:t>
            </a:r>
          </a:p>
        </p:txBody>
      </p:sp>
      <p:pic>
        <p:nvPicPr>
          <p:cNvPr id="1028" name="Picture 4" descr="Main Difference - Absorption vs Emission Spectra ">
            <a:extLst>
              <a:ext uri="{FF2B5EF4-FFF2-40B4-BE49-F238E27FC236}">
                <a16:creationId xmlns:a16="http://schemas.microsoft.com/office/drawing/2014/main" id="{C34675DC-88AD-1C28-63A5-17FFA286E5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1450" y="2657475"/>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Picture">
            <a:extLst>
              <a:ext uri="{FF2B5EF4-FFF2-40B4-BE49-F238E27FC236}">
                <a16:creationId xmlns:a16="http://schemas.microsoft.com/office/drawing/2014/main" id="{6E4464E4-C63B-4A85-9F07-9F10C48648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41450" y="3494881"/>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n">
            <a:extLst>
              <a:ext uri="{FF2B5EF4-FFF2-40B4-BE49-F238E27FC236}">
                <a16:creationId xmlns:a16="http://schemas.microsoft.com/office/drawing/2014/main" id="{696E1944-112D-C74D-5A65-F8DE4E257D2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41450" y="4332287"/>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Imagen">
            <a:extLst>
              <a:ext uri="{FF2B5EF4-FFF2-40B4-BE49-F238E27FC236}">
                <a16:creationId xmlns:a16="http://schemas.microsoft.com/office/drawing/2014/main" id="{9289E3C2-CA3C-EAE8-DC0E-11F0459E7EC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41450" y="5141119"/>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n">
            <a:extLst>
              <a:ext uri="{FF2B5EF4-FFF2-40B4-BE49-F238E27FC236}">
                <a16:creationId xmlns:a16="http://schemas.microsoft.com/office/drawing/2014/main" id="{87CBB0E1-FFC2-77AC-AC5D-2D78878C5C1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41450" y="5949952"/>
            <a:ext cx="4654550" cy="6286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8A9507FB-D23A-36F8-C279-11D417E287B7}"/>
              </a:ext>
            </a:extLst>
          </p:cNvPr>
          <p:cNvSpPr txBox="1"/>
          <p:nvPr/>
        </p:nvSpPr>
        <p:spPr>
          <a:xfrm>
            <a:off x="838200" y="2755668"/>
            <a:ext cx="1985962" cy="3693319"/>
          </a:xfrm>
          <a:prstGeom prst="rect">
            <a:avLst/>
          </a:prstGeom>
          <a:noFill/>
        </p:spPr>
        <p:txBody>
          <a:bodyPr wrap="square" rtlCol="0">
            <a:spAutoFit/>
          </a:bodyPr>
          <a:lstStyle/>
          <a:p>
            <a:r>
              <a:rPr lang="en-US" dirty="0"/>
              <a:t>A</a:t>
            </a:r>
          </a:p>
          <a:p>
            <a:endParaRPr lang="en-US" dirty="0"/>
          </a:p>
          <a:p>
            <a:endParaRPr lang="en-US" dirty="0"/>
          </a:p>
          <a:p>
            <a:r>
              <a:rPr lang="en-US" dirty="0"/>
              <a:t>B</a:t>
            </a:r>
          </a:p>
          <a:p>
            <a:endParaRPr lang="en-US" dirty="0"/>
          </a:p>
          <a:p>
            <a:endParaRPr lang="en-US" dirty="0"/>
          </a:p>
          <a:p>
            <a:r>
              <a:rPr lang="en-US" dirty="0"/>
              <a:t>C</a:t>
            </a:r>
          </a:p>
          <a:p>
            <a:endParaRPr lang="en-US" dirty="0"/>
          </a:p>
          <a:p>
            <a:endParaRPr lang="en-US" dirty="0"/>
          </a:p>
          <a:p>
            <a:r>
              <a:rPr lang="en-US" dirty="0"/>
              <a:t>D</a:t>
            </a:r>
          </a:p>
          <a:p>
            <a:endParaRPr lang="en-US" dirty="0"/>
          </a:p>
          <a:p>
            <a:endParaRPr lang="en-US" dirty="0"/>
          </a:p>
          <a:p>
            <a:r>
              <a:rPr lang="en-US" dirty="0"/>
              <a:t>E</a:t>
            </a:r>
          </a:p>
        </p:txBody>
      </p:sp>
    </p:spTree>
    <p:extLst>
      <p:ext uri="{BB962C8B-B14F-4D97-AF65-F5344CB8AC3E}">
        <p14:creationId xmlns:p14="http://schemas.microsoft.com/office/powerpoint/2010/main" val="15989465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8056"/>
            <a:ext cx="7201941" cy="2241951"/>
          </a:xfrm>
          <a:prstGeom prst="rect">
            <a:avLst/>
          </a:prstGeom>
          <a:solidFill>
            <a:srgbClr val="595168"/>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le 1">
            <a:extLst>
              <a:ext uri="{FF2B5EF4-FFF2-40B4-BE49-F238E27FC236}">
                <a16:creationId xmlns:a16="http://schemas.microsoft.com/office/drawing/2014/main" id="{8E2DEBFE-E815-44D5-E5DC-990AF060B78E}"/>
              </a:ext>
            </a:extLst>
          </p:cNvPr>
          <p:cNvSpPr>
            <a:spLocks noGrp="1"/>
          </p:cNvSpPr>
          <p:nvPr>
            <p:ph type="title"/>
          </p:nvPr>
        </p:nvSpPr>
        <p:spPr>
          <a:xfrm>
            <a:off x="777240" y="731519"/>
            <a:ext cx="6586812" cy="1682496"/>
          </a:xfrm>
        </p:spPr>
        <p:txBody>
          <a:bodyPr vert="horz" lIns="91440" tIns="45720" rIns="91440" bIns="45720" rtlCol="0" anchor="ctr">
            <a:normAutofit/>
          </a:bodyPr>
          <a:lstStyle/>
          <a:p>
            <a:r>
              <a:rPr lang="en-US" sz="3700">
                <a:solidFill>
                  <a:srgbClr val="FFFFFF"/>
                </a:solidFill>
              </a:rPr>
              <a:t>New scientific discoveries contradicted Dalton’s model of the atom</a:t>
            </a:r>
          </a:p>
        </p:txBody>
      </p:sp>
      <p:pic>
        <p:nvPicPr>
          <p:cNvPr id="2050" name="Picture 2" descr="Dalton's Model Of The Atom - Dalton Atomic Model Png PNG Image |  Transparent PNG Free Download on SeekPNG">
            <a:extLst>
              <a:ext uri="{FF2B5EF4-FFF2-40B4-BE49-F238E27FC236}">
                <a16:creationId xmlns:a16="http://schemas.microsoft.com/office/drawing/2014/main" id="{53115CEC-62F3-2022-5CA7-5388A090BAA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600" r="4" b="409"/>
          <a:stretch/>
        </p:blipFill>
        <p:spPr bwMode="auto">
          <a:xfrm>
            <a:off x="466343" y="2862599"/>
            <a:ext cx="5153415" cy="3536477"/>
          </a:xfrm>
          <a:prstGeom prst="rect">
            <a:avLst/>
          </a:prstGeom>
          <a:noFill/>
          <a:extLst>
            <a:ext uri="{909E8E84-426E-40DD-AFC4-6F175D3DCCD1}">
              <a14:hiddenFill xmlns:a14="http://schemas.microsoft.com/office/drawing/2010/main">
                <a:solidFill>
                  <a:srgbClr val="FFFFFF"/>
                </a:solidFill>
              </a14:hiddenFill>
            </a:ext>
          </a:extLst>
        </p:spPr>
      </p:pic>
      <p:sp>
        <p:nvSpPr>
          <p:cNvPr id="2057" name="Rectangle 2056">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8243" y="2862599"/>
            <a:ext cx="1880041" cy="1693147"/>
          </a:xfrm>
          <a:prstGeom prst="rect">
            <a:avLst/>
          </a:prstGeom>
          <a:solidFill>
            <a:srgbClr val="8248FF">
              <a:alpha val="95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059" name="Rectangle 2058">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89098" y="4731653"/>
            <a:ext cx="1879186" cy="1667425"/>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2061" name="Rectangle 2060">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45755" y="450221"/>
            <a:ext cx="3887324" cy="5948858"/>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23F37A29-E341-D3E3-52DB-F7FB5636344E}"/>
              </a:ext>
            </a:extLst>
          </p:cNvPr>
          <p:cNvSpPr txBox="1"/>
          <p:nvPr/>
        </p:nvSpPr>
        <p:spPr>
          <a:xfrm>
            <a:off x="8100269" y="795548"/>
            <a:ext cx="3317031" cy="5275603"/>
          </a:xfrm>
          <a:prstGeom prst="rect">
            <a:avLst/>
          </a:prstGeom>
        </p:spPr>
        <p:txBody>
          <a:bodyPr vert="horz" lIns="91440" tIns="45720" rIns="91440" bIns="45720" rtlCol="0" anchor="ctr">
            <a:normAutofit/>
          </a:bodyPr>
          <a:lstStyle/>
          <a:p>
            <a:pPr>
              <a:lnSpc>
                <a:spcPct val="90000"/>
              </a:lnSpc>
              <a:spcAft>
                <a:spcPts val="600"/>
              </a:spcAft>
            </a:pPr>
            <a:r>
              <a:rPr lang="en-US" sz="2400" dirty="0"/>
              <a:t>With the discovery of radiation and other confusing (to them) particles that had been discovered, Dalton’s model proved to be too simple to explain what was happening.</a:t>
            </a:r>
          </a:p>
        </p:txBody>
      </p:sp>
    </p:spTree>
    <p:extLst>
      <p:ext uri="{BB962C8B-B14F-4D97-AF65-F5344CB8AC3E}">
        <p14:creationId xmlns:p14="http://schemas.microsoft.com/office/powerpoint/2010/main" val="12315792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409522-2527-FD21-269B-5E1D6D8B63CD}"/>
              </a:ext>
            </a:extLst>
          </p:cNvPr>
          <p:cNvSpPr>
            <a:spLocks noGrp="1"/>
          </p:cNvSpPr>
          <p:nvPr>
            <p:ph type="title"/>
          </p:nvPr>
        </p:nvSpPr>
        <p:spPr>
          <a:xfrm>
            <a:off x="552450" y="0"/>
            <a:ext cx="10515600" cy="1325563"/>
          </a:xfrm>
        </p:spPr>
        <p:txBody>
          <a:bodyPr/>
          <a:lstStyle/>
          <a:p>
            <a:r>
              <a:rPr lang="en-US" dirty="0"/>
              <a:t>The answers:</a:t>
            </a:r>
          </a:p>
        </p:txBody>
      </p:sp>
      <p:pic>
        <p:nvPicPr>
          <p:cNvPr id="4" name="Picture 4" descr="Lab 5 – Emission Spectra. - ppt video online download">
            <a:extLst>
              <a:ext uri="{FF2B5EF4-FFF2-40B4-BE49-F238E27FC236}">
                <a16:creationId xmlns:a16="http://schemas.microsoft.com/office/drawing/2014/main" id="{C5583226-A849-FBD7-4971-383FCC98089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5550" y="1577975"/>
            <a:ext cx="5600700" cy="42005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5A8B34C-42E6-DEA6-2AC0-DD4F4C45DCB7}"/>
              </a:ext>
            </a:extLst>
          </p:cNvPr>
          <p:cNvSpPr txBox="1"/>
          <p:nvPr/>
        </p:nvSpPr>
        <p:spPr>
          <a:xfrm>
            <a:off x="8534400" y="1573768"/>
            <a:ext cx="5410200" cy="369332"/>
          </a:xfrm>
          <a:prstGeom prst="rect">
            <a:avLst/>
          </a:prstGeom>
          <a:noFill/>
        </p:spPr>
        <p:txBody>
          <a:bodyPr wrap="square" rtlCol="0">
            <a:spAutoFit/>
          </a:bodyPr>
          <a:lstStyle/>
          <a:p>
            <a:r>
              <a:rPr lang="en-US" dirty="0"/>
              <a:t>Reference spectra</a:t>
            </a:r>
          </a:p>
        </p:txBody>
      </p:sp>
      <p:pic>
        <p:nvPicPr>
          <p:cNvPr id="6" name="Picture 4" descr="Main Difference - Absorption vs Emission Spectra ">
            <a:extLst>
              <a:ext uri="{FF2B5EF4-FFF2-40B4-BE49-F238E27FC236}">
                <a16:creationId xmlns:a16="http://schemas.microsoft.com/office/drawing/2014/main" id="{2456F255-1B02-C649-8A15-0A97F8CE88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5700" y="1577975"/>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Picture">
            <a:extLst>
              <a:ext uri="{FF2B5EF4-FFF2-40B4-BE49-F238E27FC236}">
                <a16:creationId xmlns:a16="http://schemas.microsoft.com/office/drawing/2014/main" id="{71B51C0F-4153-111E-342B-7A84D25FB01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55700" y="2415381"/>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8" descr="Imagen">
            <a:extLst>
              <a:ext uri="{FF2B5EF4-FFF2-40B4-BE49-F238E27FC236}">
                <a16:creationId xmlns:a16="http://schemas.microsoft.com/office/drawing/2014/main" id="{4667C666-00F5-6E0F-CE7A-9E5FF5A1B2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55700" y="3252787"/>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0" descr="Imagen">
            <a:extLst>
              <a:ext uri="{FF2B5EF4-FFF2-40B4-BE49-F238E27FC236}">
                <a16:creationId xmlns:a16="http://schemas.microsoft.com/office/drawing/2014/main" id="{B10FAF79-86D8-FB08-A1FF-6106D85E238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55700" y="4061619"/>
            <a:ext cx="4654550" cy="62865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2" descr="Imagen">
            <a:extLst>
              <a:ext uri="{FF2B5EF4-FFF2-40B4-BE49-F238E27FC236}">
                <a16:creationId xmlns:a16="http://schemas.microsoft.com/office/drawing/2014/main" id="{96B5146D-942F-73AE-A133-825A9A8DF43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55700" y="4870452"/>
            <a:ext cx="4654550" cy="62865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8D40601A-F03F-6E6A-172A-97C90AF085D7}"/>
              </a:ext>
            </a:extLst>
          </p:cNvPr>
          <p:cNvSpPr txBox="1"/>
          <p:nvPr/>
        </p:nvSpPr>
        <p:spPr>
          <a:xfrm>
            <a:off x="552450" y="1676168"/>
            <a:ext cx="1985962" cy="3693319"/>
          </a:xfrm>
          <a:prstGeom prst="rect">
            <a:avLst/>
          </a:prstGeom>
          <a:noFill/>
        </p:spPr>
        <p:txBody>
          <a:bodyPr wrap="square" rtlCol="0">
            <a:spAutoFit/>
          </a:bodyPr>
          <a:lstStyle/>
          <a:p>
            <a:r>
              <a:rPr lang="en-US" dirty="0"/>
              <a:t>He</a:t>
            </a:r>
          </a:p>
          <a:p>
            <a:endParaRPr lang="en-US" dirty="0"/>
          </a:p>
          <a:p>
            <a:endParaRPr lang="en-US" dirty="0"/>
          </a:p>
          <a:p>
            <a:r>
              <a:rPr lang="en-US" dirty="0"/>
              <a:t>N</a:t>
            </a:r>
          </a:p>
          <a:p>
            <a:endParaRPr lang="en-US" dirty="0"/>
          </a:p>
          <a:p>
            <a:endParaRPr lang="en-US" dirty="0"/>
          </a:p>
          <a:p>
            <a:r>
              <a:rPr lang="en-US" dirty="0"/>
              <a:t>H</a:t>
            </a:r>
          </a:p>
          <a:p>
            <a:endParaRPr lang="en-US" dirty="0"/>
          </a:p>
          <a:p>
            <a:endParaRPr lang="en-US" dirty="0"/>
          </a:p>
          <a:p>
            <a:r>
              <a:rPr lang="en-US" dirty="0"/>
              <a:t>C</a:t>
            </a:r>
          </a:p>
          <a:p>
            <a:endParaRPr lang="en-US" dirty="0"/>
          </a:p>
          <a:p>
            <a:endParaRPr lang="en-US" dirty="0"/>
          </a:p>
          <a:p>
            <a:r>
              <a:rPr lang="en-US"/>
              <a:t>M</a:t>
            </a:r>
            <a:r>
              <a:rPr lang="en-US" dirty="0"/>
              <a:t>g</a:t>
            </a:r>
          </a:p>
        </p:txBody>
      </p:sp>
    </p:spTree>
    <p:extLst>
      <p:ext uri="{BB962C8B-B14F-4D97-AF65-F5344CB8AC3E}">
        <p14:creationId xmlns:p14="http://schemas.microsoft.com/office/powerpoint/2010/main" val="25987653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EF03B5-4326-8037-E354-0F94AC160196}"/>
              </a:ext>
            </a:extLst>
          </p:cNvPr>
          <p:cNvSpPr>
            <a:spLocks noGrp="1"/>
          </p:cNvSpPr>
          <p:nvPr>
            <p:ph type="title"/>
          </p:nvPr>
        </p:nvSpPr>
        <p:spPr/>
        <p:txBody>
          <a:bodyPr/>
          <a:lstStyle/>
          <a:p>
            <a:r>
              <a:rPr lang="en-US" dirty="0"/>
              <a:t>So let’s do some spectroscopy!</a:t>
            </a:r>
          </a:p>
        </p:txBody>
      </p:sp>
      <p:pic>
        <p:nvPicPr>
          <p:cNvPr id="8194" name="Picture 2" descr="Free Yay Cliparts, Download Free Yay Cliparts png images, Free ClipArts on  Clipart Library">
            <a:extLst>
              <a:ext uri="{FF2B5EF4-FFF2-40B4-BE49-F238E27FC236}">
                <a16:creationId xmlns:a16="http://schemas.microsoft.com/office/drawing/2014/main" id="{CE8E249F-3909-157B-165D-A657F90D52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7009" y="1501032"/>
            <a:ext cx="4997981" cy="40383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2397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EF7371-8A52-9B87-5C07-D82B3D6C2A23}"/>
              </a:ext>
            </a:extLst>
          </p:cNvPr>
          <p:cNvSpPr>
            <a:spLocks noGrp="1"/>
          </p:cNvSpPr>
          <p:nvPr>
            <p:ph type="title"/>
          </p:nvPr>
        </p:nvSpPr>
        <p:spPr/>
        <p:txBody>
          <a:bodyPr/>
          <a:lstStyle/>
          <a:p>
            <a:r>
              <a:rPr lang="en-US" dirty="0"/>
              <a:t>Plum Pudding Model (Thomson, 1904)</a:t>
            </a:r>
          </a:p>
        </p:txBody>
      </p:sp>
      <p:sp>
        <p:nvSpPr>
          <p:cNvPr id="4" name="TextBox 3">
            <a:extLst>
              <a:ext uri="{FF2B5EF4-FFF2-40B4-BE49-F238E27FC236}">
                <a16:creationId xmlns:a16="http://schemas.microsoft.com/office/drawing/2014/main" id="{015F6764-BD68-E69F-D92E-5ABE98A598E6}"/>
              </a:ext>
            </a:extLst>
          </p:cNvPr>
          <p:cNvSpPr txBox="1"/>
          <p:nvPr/>
        </p:nvSpPr>
        <p:spPr>
          <a:xfrm>
            <a:off x="1923803" y="4932651"/>
            <a:ext cx="8858992" cy="1077218"/>
          </a:xfrm>
          <a:prstGeom prst="rect">
            <a:avLst/>
          </a:prstGeom>
          <a:noFill/>
        </p:spPr>
        <p:txBody>
          <a:bodyPr wrap="square" rtlCol="0">
            <a:spAutoFit/>
          </a:bodyPr>
          <a:lstStyle/>
          <a:p>
            <a:r>
              <a:rPr lang="en-US" sz="3200" dirty="0"/>
              <a:t>The atom is a great big ball of positive charge with little bits of negative charge embedded into it.</a:t>
            </a:r>
          </a:p>
        </p:txBody>
      </p:sp>
      <p:pic>
        <p:nvPicPr>
          <p:cNvPr id="3074" name="Picture 2" descr="Plumb Pudding Model Model presented by J.J. Thomson... | Sutori">
            <a:extLst>
              <a:ext uri="{FF2B5EF4-FFF2-40B4-BE49-F238E27FC236}">
                <a16:creationId xmlns:a16="http://schemas.microsoft.com/office/drawing/2014/main" id="{DDE149B4-BFED-0C25-6BCF-0A2EBBD1537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2525" y="1690688"/>
            <a:ext cx="2857500" cy="2844800"/>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hristmas Plum Pudding |">
            <a:extLst>
              <a:ext uri="{FF2B5EF4-FFF2-40B4-BE49-F238E27FC236}">
                <a16:creationId xmlns:a16="http://schemas.microsoft.com/office/drawing/2014/main" id="{BB7133B9-8E9A-F646-B915-2F9A9A9BD0B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81977" y="1444770"/>
            <a:ext cx="2463800" cy="32893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B47274A-0B36-AD70-A294-E2CA53A01C9C}"/>
              </a:ext>
            </a:extLst>
          </p:cNvPr>
          <p:cNvSpPr txBox="1"/>
          <p:nvPr/>
        </p:nvSpPr>
        <p:spPr>
          <a:xfrm>
            <a:off x="3811591" y="1925349"/>
            <a:ext cx="3931121" cy="400110"/>
          </a:xfrm>
          <a:prstGeom prst="rect">
            <a:avLst/>
          </a:prstGeom>
          <a:noFill/>
        </p:spPr>
        <p:txBody>
          <a:bodyPr wrap="square" rtlCol="0">
            <a:spAutoFit/>
          </a:bodyPr>
          <a:lstStyle/>
          <a:p>
            <a:r>
              <a:rPr lang="en-US" sz="2000" dirty="0">
                <a:sym typeface="Wingdings" pitchFamily="2" charset="2"/>
              </a:rPr>
              <a:t> Plum pudding model of the atom</a:t>
            </a:r>
            <a:endParaRPr lang="en-US" sz="2000" dirty="0"/>
          </a:p>
        </p:txBody>
      </p:sp>
      <p:sp>
        <p:nvSpPr>
          <p:cNvPr id="6" name="TextBox 5">
            <a:extLst>
              <a:ext uri="{FF2B5EF4-FFF2-40B4-BE49-F238E27FC236}">
                <a16:creationId xmlns:a16="http://schemas.microsoft.com/office/drawing/2014/main" id="{CF7D8168-5622-AD59-9433-0C9DF8B405E8}"/>
              </a:ext>
            </a:extLst>
          </p:cNvPr>
          <p:cNvSpPr txBox="1"/>
          <p:nvPr/>
        </p:nvSpPr>
        <p:spPr>
          <a:xfrm>
            <a:off x="5343896" y="3645725"/>
            <a:ext cx="3360717" cy="400110"/>
          </a:xfrm>
          <a:prstGeom prst="rect">
            <a:avLst/>
          </a:prstGeom>
          <a:noFill/>
        </p:spPr>
        <p:txBody>
          <a:bodyPr wrap="square" rtlCol="0">
            <a:spAutoFit/>
          </a:bodyPr>
          <a:lstStyle/>
          <a:p>
            <a:r>
              <a:rPr lang="en-US" sz="2000" dirty="0"/>
              <a:t>Actual plum pudding </a:t>
            </a:r>
            <a:r>
              <a:rPr lang="en-US" sz="2000" dirty="0">
                <a:sym typeface="Wingdings" pitchFamily="2" charset="2"/>
              </a:rPr>
              <a:t></a:t>
            </a:r>
            <a:endParaRPr lang="en-US" sz="2000" dirty="0"/>
          </a:p>
        </p:txBody>
      </p:sp>
    </p:spTree>
    <p:extLst>
      <p:ext uri="{BB962C8B-B14F-4D97-AF65-F5344CB8AC3E}">
        <p14:creationId xmlns:p14="http://schemas.microsoft.com/office/powerpoint/2010/main" val="308953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2E1207-088E-BFF1-909F-0DFD252A88DC}"/>
              </a:ext>
            </a:extLst>
          </p:cNvPr>
          <p:cNvSpPr>
            <a:spLocks noGrp="1"/>
          </p:cNvSpPr>
          <p:nvPr>
            <p:ph type="title"/>
          </p:nvPr>
        </p:nvSpPr>
        <p:spPr>
          <a:xfrm>
            <a:off x="838200" y="3036"/>
            <a:ext cx="10515600" cy="1325563"/>
          </a:xfrm>
        </p:spPr>
        <p:txBody>
          <a:bodyPr>
            <a:normAutofit/>
          </a:bodyPr>
          <a:lstStyle/>
          <a:p>
            <a:r>
              <a:rPr lang="en-US" sz="4000" b="1" dirty="0"/>
              <a:t>Where this came from: Cathode Ray Experiment</a:t>
            </a:r>
          </a:p>
        </p:txBody>
      </p:sp>
      <p:pic>
        <p:nvPicPr>
          <p:cNvPr id="4098" name="Picture 2" descr="2.2: Discovery of Atomic Structure - Chemistry LibreTexts">
            <a:extLst>
              <a:ext uri="{FF2B5EF4-FFF2-40B4-BE49-F238E27FC236}">
                <a16:creationId xmlns:a16="http://schemas.microsoft.com/office/drawing/2014/main" id="{6F34F31B-B944-00E9-E48C-F54EA12147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175" y="1089016"/>
            <a:ext cx="7624466" cy="28165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ECEA6E7-BEB2-7A9B-8CDA-9C28EA7099B0}"/>
              </a:ext>
            </a:extLst>
          </p:cNvPr>
          <p:cNvSpPr txBox="1"/>
          <p:nvPr/>
        </p:nvSpPr>
        <p:spPr>
          <a:xfrm>
            <a:off x="766762" y="4189021"/>
            <a:ext cx="10587038"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Cathode rays move from the cathode (has negative charge) toward the anode</a:t>
            </a:r>
          </a:p>
          <a:p>
            <a:pPr marL="285750" indent="-285750">
              <a:buFont typeface="Arial" panose="020B0604020202020204" pitchFamily="34" charset="0"/>
              <a:buChar char="•"/>
            </a:pPr>
            <a:r>
              <a:rPr lang="en-US" sz="2400" dirty="0"/>
              <a:t>The beam of rays passes through a hole in the anode and continues moving straight ahead</a:t>
            </a:r>
          </a:p>
          <a:p>
            <a:pPr marL="285750" indent="-285750">
              <a:buFont typeface="Arial" panose="020B0604020202020204" pitchFamily="34" charset="0"/>
              <a:buChar char="•"/>
            </a:pPr>
            <a:r>
              <a:rPr lang="en-US" sz="2400" dirty="0"/>
              <a:t>As the cathode ray passes through two electrodes, it moves toward the positive one and away from the negative one.</a:t>
            </a:r>
          </a:p>
        </p:txBody>
      </p:sp>
      <p:sp>
        <p:nvSpPr>
          <p:cNvPr id="5" name="TextBox 4">
            <a:extLst>
              <a:ext uri="{FF2B5EF4-FFF2-40B4-BE49-F238E27FC236}">
                <a16:creationId xmlns:a16="http://schemas.microsoft.com/office/drawing/2014/main" id="{6E47FFFF-24F3-65B5-2EE3-D2992F18D2DD}"/>
              </a:ext>
            </a:extLst>
          </p:cNvPr>
          <p:cNvSpPr txBox="1"/>
          <p:nvPr/>
        </p:nvSpPr>
        <p:spPr>
          <a:xfrm>
            <a:off x="8705603" y="1960102"/>
            <a:ext cx="2648197" cy="830997"/>
          </a:xfrm>
          <a:prstGeom prst="rect">
            <a:avLst/>
          </a:prstGeom>
          <a:noFill/>
        </p:spPr>
        <p:txBody>
          <a:bodyPr wrap="square" rtlCol="0">
            <a:spAutoFit/>
          </a:bodyPr>
          <a:lstStyle/>
          <a:p>
            <a:r>
              <a:rPr lang="en-US" sz="1600" dirty="0">
                <a:sym typeface="Wingdings" pitchFamily="2" charset="2"/>
              </a:rPr>
              <a:t>Where the ray goes if the positive and negative plates aren’t turned on</a:t>
            </a:r>
          </a:p>
        </p:txBody>
      </p:sp>
      <p:sp>
        <p:nvSpPr>
          <p:cNvPr id="6" name="TextBox 5">
            <a:extLst>
              <a:ext uri="{FF2B5EF4-FFF2-40B4-BE49-F238E27FC236}">
                <a16:creationId xmlns:a16="http://schemas.microsoft.com/office/drawing/2014/main" id="{64A52BF8-3B97-6E4C-5925-1BA2E3404299}"/>
              </a:ext>
            </a:extLst>
          </p:cNvPr>
          <p:cNvSpPr txBox="1"/>
          <p:nvPr/>
        </p:nvSpPr>
        <p:spPr>
          <a:xfrm>
            <a:off x="8372102" y="3037320"/>
            <a:ext cx="3550723" cy="584775"/>
          </a:xfrm>
          <a:prstGeom prst="rect">
            <a:avLst/>
          </a:prstGeom>
          <a:noFill/>
        </p:spPr>
        <p:txBody>
          <a:bodyPr wrap="square" rtlCol="0">
            <a:spAutoFit/>
          </a:bodyPr>
          <a:lstStyle/>
          <a:p>
            <a:r>
              <a:rPr lang="en-US" sz="1600" dirty="0">
                <a:sym typeface="Wingdings" pitchFamily="2" charset="2"/>
              </a:rPr>
              <a:t>Where the ray goes when the positive and negative plates are turned on.</a:t>
            </a:r>
            <a:endParaRPr lang="en-US" sz="1600" dirty="0"/>
          </a:p>
        </p:txBody>
      </p:sp>
      <p:sp>
        <p:nvSpPr>
          <p:cNvPr id="7" name="Rectangle 6">
            <a:extLst>
              <a:ext uri="{FF2B5EF4-FFF2-40B4-BE49-F238E27FC236}">
                <a16:creationId xmlns:a16="http://schemas.microsoft.com/office/drawing/2014/main" id="{291E7BE8-B51B-D0A5-8134-00BC4A22ED91}"/>
              </a:ext>
            </a:extLst>
          </p:cNvPr>
          <p:cNvSpPr/>
          <p:nvPr/>
        </p:nvSpPr>
        <p:spPr>
          <a:xfrm>
            <a:off x="6614556" y="1328599"/>
            <a:ext cx="1413163" cy="631503"/>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ectangle 7">
            <a:extLst>
              <a:ext uri="{FF2B5EF4-FFF2-40B4-BE49-F238E27FC236}">
                <a16:creationId xmlns:a16="http://schemas.microsoft.com/office/drawing/2014/main" id="{5C0E069F-7763-C770-185D-F1724C7A610A}"/>
              </a:ext>
            </a:extLst>
          </p:cNvPr>
          <p:cNvSpPr/>
          <p:nvPr/>
        </p:nvSpPr>
        <p:spPr>
          <a:xfrm>
            <a:off x="7515225" y="1657350"/>
            <a:ext cx="728663" cy="17716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A98CED6E-6E93-76AD-B59B-E333884FD04D}"/>
              </a:ext>
            </a:extLst>
          </p:cNvPr>
          <p:cNvCxnSpPr/>
          <p:nvPr/>
        </p:nvCxnSpPr>
        <p:spPr>
          <a:xfrm flipH="1">
            <a:off x="7637929" y="2286000"/>
            <a:ext cx="927847" cy="403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0524D0B6-A064-50F0-E608-DA8B9C9911E1}"/>
              </a:ext>
            </a:extLst>
          </p:cNvPr>
          <p:cNvCxnSpPr>
            <a:stCxn id="6" idx="1"/>
          </p:cNvCxnSpPr>
          <p:nvPr/>
        </p:nvCxnSpPr>
        <p:spPr>
          <a:xfrm flipH="1" flipV="1">
            <a:off x="7515225" y="3133165"/>
            <a:ext cx="856877" cy="19654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800847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FC59245-DD25-89A9-11FF-F91D3E686755}"/>
              </a:ext>
            </a:extLst>
          </p:cNvPr>
          <p:cNvSpPr txBox="1"/>
          <p:nvPr/>
        </p:nvSpPr>
        <p:spPr>
          <a:xfrm>
            <a:off x="616148" y="3276513"/>
            <a:ext cx="10959703" cy="3277820"/>
          </a:xfrm>
          <a:prstGeom prst="rect">
            <a:avLst/>
          </a:prstGeom>
          <a:noFill/>
        </p:spPr>
        <p:txBody>
          <a:bodyPr wrap="square">
            <a:spAutoFit/>
          </a:bodyPr>
          <a:lstStyle/>
          <a:p>
            <a:r>
              <a:rPr lang="en-US" sz="2300" dirty="0"/>
              <a:t>From this, Thomson concluded that:</a:t>
            </a:r>
          </a:p>
          <a:p>
            <a:pPr marL="742950" lvl="1" indent="-285750">
              <a:buFont typeface="Arial" panose="020B0604020202020204" pitchFamily="34" charset="0"/>
              <a:buChar char="•"/>
            </a:pPr>
            <a:r>
              <a:rPr lang="en-US" sz="2300" dirty="0"/>
              <a:t>Cathode ray particles come from the atoms in the cathode. (Where else would they come from?)</a:t>
            </a:r>
          </a:p>
          <a:p>
            <a:pPr marL="742950" lvl="1" indent="-285750">
              <a:buFont typeface="Arial" panose="020B0604020202020204" pitchFamily="34" charset="0"/>
              <a:buChar char="•"/>
            </a:pPr>
            <a:r>
              <a:rPr lang="en-US" sz="2300" dirty="0"/>
              <a:t>Cathode ray particles are very small. (They don’t change the mass of the cathode when they leave)</a:t>
            </a:r>
          </a:p>
          <a:p>
            <a:pPr marL="742950" lvl="1" indent="-285750">
              <a:buFont typeface="Arial" panose="020B0604020202020204" pitchFamily="34" charset="0"/>
              <a:buChar char="•"/>
            </a:pPr>
            <a:r>
              <a:rPr lang="en-US" sz="2300" dirty="0"/>
              <a:t>Cathode ray particles in the atom have negative charge (They move away from the negative plate and toward the positive plate.</a:t>
            </a:r>
          </a:p>
          <a:p>
            <a:pPr marL="742950" lvl="1" indent="-285750">
              <a:buFont typeface="Arial" panose="020B0604020202020204" pitchFamily="34" charset="0"/>
              <a:buChar char="•"/>
            </a:pPr>
            <a:r>
              <a:rPr lang="en-US" sz="2300" dirty="0"/>
              <a:t>The rest of the atom must consist of positive charge.  (Since no “anode ray” was detected, these particles must be really big)</a:t>
            </a:r>
          </a:p>
        </p:txBody>
      </p:sp>
      <p:pic>
        <p:nvPicPr>
          <p:cNvPr id="6" name="Picture 2" descr="2.2: Discovery of Atomic Structure - Chemistry LibreTexts">
            <a:extLst>
              <a:ext uri="{FF2B5EF4-FFF2-40B4-BE49-F238E27FC236}">
                <a16:creationId xmlns:a16="http://schemas.microsoft.com/office/drawing/2014/main" id="{EEB5ACDA-8A2E-B6D4-42E2-A4BD90C783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062" y="401367"/>
            <a:ext cx="7624466" cy="281654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48A7857-B9B6-A88C-894F-CC0AC0B1B30D}"/>
              </a:ext>
            </a:extLst>
          </p:cNvPr>
          <p:cNvSpPr txBox="1"/>
          <p:nvPr/>
        </p:nvSpPr>
        <p:spPr>
          <a:xfrm>
            <a:off x="8839490" y="1272453"/>
            <a:ext cx="2648197" cy="830997"/>
          </a:xfrm>
          <a:prstGeom prst="rect">
            <a:avLst/>
          </a:prstGeom>
          <a:noFill/>
        </p:spPr>
        <p:txBody>
          <a:bodyPr wrap="square" rtlCol="0">
            <a:spAutoFit/>
          </a:bodyPr>
          <a:lstStyle/>
          <a:p>
            <a:r>
              <a:rPr lang="en-US" sz="1600" dirty="0">
                <a:sym typeface="Wingdings" pitchFamily="2" charset="2"/>
              </a:rPr>
              <a:t>Where the ray goes if the positive and negative plates aren’t turned on</a:t>
            </a:r>
          </a:p>
        </p:txBody>
      </p:sp>
      <p:sp>
        <p:nvSpPr>
          <p:cNvPr id="8" name="TextBox 7">
            <a:extLst>
              <a:ext uri="{FF2B5EF4-FFF2-40B4-BE49-F238E27FC236}">
                <a16:creationId xmlns:a16="http://schemas.microsoft.com/office/drawing/2014/main" id="{E873C66E-6E74-6A7B-FDF4-EFB7EB93FA37}"/>
              </a:ext>
            </a:extLst>
          </p:cNvPr>
          <p:cNvSpPr txBox="1"/>
          <p:nvPr/>
        </p:nvSpPr>
        <p:spPr>
          <a:xfrm>
            <a:off x="8505989" y="2349671"/>
            <a:ext cx="3550723" cy="584775"/>
          </a:xfrm>
          <a:prstGeom prst="rect">
            <a:avLst/>
          </a:prstGeom>
          <a:noFill/>
        </p:spPr>
        <p:txBody>
          <a:bodyPr wrap="square" rtlCol="0">
            <a:spAutoFit/>
          </a:bodyPr>
          <a:lstStyle/>
          <a:p>
            <a:r>
              <a:rPr lang="en-US" sz="1600" dirty="0">
                <a:sym typeface="Wingdings" pitchFamily="2" charset="2"/>
              </a:rPr>
              <a:t>Where the ray goes when the positive and negative plates are turned on.</a:t>
            </a:r>
            <a:endParaRPr lang="en-US" sz="1600" dirty="0"/>
          </a:p>
        </p:txBody>
      </p:sp>
      <p:sp>
        <p:nvSpPr>
          <p:cNvPr id="9" name="Rectangle 8">
            <a:extLst>
              <a:ext uri="{FF2B5EF4-FFF2-40B4-BE49-F238E27FC236}">
                <a16:creationId xmlns:a16="http://schemas.microsoft.com/office/drawing/2014/main" id="{99A1016F-508C-3C37-0A16-6019F11AA285}"/>
              </a:ext>
            </a:extLst>
          </p:cNvPr>
          <p:cNvSpPr/>
          <p:nvPr/>
        </p:nvSpPr>
        <p:spPr>
          <a:xfrm>
            <a:off x="6748443" y="640950"/>
            <a:ext cx="1413163" cy="631503"/>
          </a:xfrm>
          <a:prstGeom prst="rect">
            <a:avLst/>
          </a:prstGeom>
          <a:solidFill>
            <a:schemeClr val="bg1"/>
          </a:solid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9">
            <a:extLst>
              <a:ext uri="{FF2B5EF4-FFF2-40B4-BE49-F238E27FC236}">
                <a16:creationId xmlns:a16="http://schemas.microsoft.com/office/drawing/2014/main" id="{8AE69C90-82C2-1F69-E790-C08AA92C9448}"/>
              </a:ext>
            </a:extLst>
          </p:cNvPr>
          <p:cNvSpPr/>
          <p:nvPr/>
        </p:nvSpPr>
        <p:spPr>
          <a:xfrm>
            <a:off x="7649112" y="969701"/>
            <a:ext cx="728663" cy="177165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B129CB0-D12E-1081-9525-F8221F6F63E7}"/>
              </a:ext>
            </a:extLst>
          </p:cNvPr>
          <p:cNvCxnSpPr/>
          <p:nvPr/>
        </p:nvCxnSpPr>
        <p:spPr>
          <a:xfrm flipH="1">
            <a:off x="7771816" y="1598351"/>
            <a:ext cx="927847" cy="403412"/>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21B8DACC-BF35-76AC-0A86-A979CFB58EE9}"/>
              </a:ext>
            </a:extLst>
          </p:cNvPr>
          <p:cNvCxnSpPr>
            <a:stCxn id="8" idx="1"/>
          </p:cNvCxnSpPr>
          <p:nvPr/>
        </p:nvCxnSpPr>
        <p:spPr>
          <a:xfrm flipH="1" flipV="1">
            <a:off x="7649112" y="2445516"/>
            <a:ext cx="856877" cy="19654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2748471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E0673-2A66-0EAD-64B3-D08033B3278C}"/>
              </a:ext>
            </a:extLst>
          </p:cNvPr>
          <p:cNvSpPr>
            <a:spLocks noGrp="1"/>
          </p:cNvSpPr>
          <p:nvPr>
            <p:ph type="title"/>
          </p:nvPr>
        </p:nvSpPr>
        <p:spPr/>
        <p:txBody>
          <a:bodyPr/>
          <a:lstStyle/>
          <a:p>
            <a:r>
              <a:rPr lang="en-US" b="1" dirty="0"/>
              <a:t>Which leads to the plum pudding model!</a:t>
            </a:r>
          </a:p>
        </p:txBody>
      </p:sp>
      <p:pic>
        <p:nvPicPr>
          <p:cNvPr id="6146" name="Picture 2" descr="Media Portfolio">
            <a:extLst>
              <a:ext uri="{FF2B5EF4-FFF2-40B4-BE49-F238E27FC236}">
                <a16:creationId xmlns:a16="http://schemas.microsoft.com/office/drawing/2014/main" id="{1E5991C1-60CD-29F0-E7C8-AF26634EC2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6244" y="1690688"/>
            <a:ext cx="5462609" cy="48226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B8D3333-F26B-0AEE-49C4-A1116B2C7006}"/>
              </a:ext>
            </a:extLst>
          </p:cNvPr>
          <p:cNvSpPr txBox="1"/>
          <p:nvPr/>
        </p:nvSpPr>
        <p:spPr>
          <a:xfrm>
            <a:off x="5755342" y="1690688"/>
            <a:ext cx="5862918" cy="1569660"/>
          </a:xfrm>
          <a:prstGeom prst="rect">
            <a:avLst/>
          </a:prstGeom>
          <a:noFill/>
        </p:spPr>
        <p:txBody>
          <a:bodyPr wrap="square" rtlCol="0">
            <a:spAutoFit/>
          </a:bodyPr>
          <a:lstStyle/>
          <a:p>
            <a:pPr marL="285750" indent="-285750">
              <a:buFont typeface="Arial" panose="020B0604020202020204" pitchFamily="34" charset="0"/>
              <a:buChar char="•"/>
            </a:pPr>
            <a:r>
              <a:rPr lang="en-US" sz="2400" dirty="0"/>
              <a:t>Electrons are small and easy to knock off of the atom!</a:t>
            </a:r>
          </a:p>
          <a:p>
            <a:pPr marL="285750" indent="-285750">
              <a:buFont typeface="Arial" panose="020B0604020202020204" pitchFamily="34" charset="0"/>
              <a:buChar char="•"/>
            </a:pPr>
            <a:r>
              <a:rPr lang="en-US" sz="2400" dirty="0"/>
              <a:t>There’s a big blob of positive charge that’s nearly impossible to move!</a:t>
            </a:r>
          </a:p>
        </p:txBody>
      </p:sp>
    </p:spTree>
    <p:extLst>
      <p:ext uri="{BB962C8B-B14F-4D97-AF65-F5344CB8AC3E}">
        <p14:creationId xmlns:p14="http://schemas.microsoft.com/office/powerpoint/2010/main" val="41320425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C706C-85C2-11DC-A018-C97A3D45E275}"/>
              </a:ext>
            </a:extLst>
          </p:cNvPr>
          <p:cNvSpPr>
            <a:spLocks noGrp="1"/>
          </p:cNvSpPr>
          <p:nvPr>
            <p:ph type="title"/>
          </p:nvPr>
        </p:nvSpPr>
        <p:spPr>
          <a:xfrm>
            <a:off x="838200" y="768537"/>
            <a:ext cx="10515600" cy="1325563"/>
          </a:xfrm>
        </p:spPr>
        <p:txBody>
          <a:bodyPr/>
          <a:lstStyle/>
          <a:p>
            <a:r>
              <a:rPr lang="en-US" dirty="0"/>
              <a:t>Unfortunately for Thomson, there was a problem on the horizon.</a:t>
            </a:r>
          </a:p>
        </p:txBody>
      </p:sp>
      <p:sp>
        <p:nvSpPr>
          <p:cNvPr id="4" name="TextBox 3">
            <a:extLst>
              <a:ext uri="{FF2B5EF4-FFF2-40B4-BE49-F238E27FC236}">
                <a16:creationId xmlns:a16="http://schemas.microsoft.com/office/drawing/2014/main" id="{79635F2D-5181-BA37-4618-D5583436F4A3}"/>
              </a:ext>
            </a:extLst>
          </p:cNvPr>
          <p:cNvSpPr txBox="1"/>
          <p:nvPr/>
        </p:nvSpPr>
        <p:spPr>
          <a:xfrm>
            <a:off x="2409262" y="5381577"/>
            <a:ext cx="9641541" cy="707886"/>
          </a:xfrm>
          <a:prstGeom prst="rect">
            <a:avLst/>
          </a:prstGeom>
          <a:noFill/>
        </p:spPr>
        <p:txBody>
          <a:bodyPr wrap="square" rtlCol="0">
            <a:spAutoFit/>
          </a:bodyPr>
          <a:lstStyle/>
          <a:p>
            <a:r>
              <a:rPr lang="en-US" sz="4000" dirty="0"/>
              <a:t>Its name was Ernest Rutherford.</a:t>
            </a:r>
          </a:p>
        </p:txBody>
      </p:sp>
      <p:pic>
        <p:nvPicPr>
          <p:cNvPr id="7172" name="Picture 4" descr="J. J. Thomson (left) and Ernest Rutherford in the 1930s. ">
            <a:extLst>
              <a:ext uri="{FF2B5EF4-FFF2-40B4-BE49-F238E27FC236}">
                <a16:creationId xmlns:a16="http://schemas.microsoft.com/office/drawing/2014/main" id="{4D380A25-92F7-FDE3-CD74-E20FAE728BD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flipH="1">
            <a:off x="4392704" y="2441780"/>
            <a:ext cx="2099982" cy="2651760"/>
          </a:xfrm>
          <a:prstGeom prst="rect">
            <a:avLst/>
          </a:prstGeom>
          <a:noFill/>
          <a:extLst>
            <a:ext uri="{909E8E84-426E-40DD-AFC4-6F175D3DCCD1}">
              <a14:hiddenFill xmlns:a14="http://schemas.microsoft.com/office/drawing/2010/main">
                <a:solidFill>
                  <a:srgbClr val="FFFFFF"/>
                </a:solidFill>
              </a14:hiddenFill>
            </a:ext>
          </a:extLst>
        </p:spPr>
      </p:pic>
      <p:sp>
        <p:nvSpPr>
          <p:cNvPr id="5" name="Teardrop 4">
            <a:extLst>
              <a:ext uri="{FF2B5EF4-FFF2-40B4-BE49-F238E27FC236}">
                <a16:creationId xmlns:a16="http://schemas.microsoft.com/office/drawing/2014/main" id="{9CAD213C-5103-8B25-F043-F4ACCE20C735}"/>
              </a:ext>
            </a:extLst>
          </p:cNvPr>
          <p:cNvSpPr/>
          <p:nvPr/>
        </p:nvSpPr>
        <p:spPr>
          <a:xfrm>
            <a:off x="607357" y="3104879"/>
            <a:ext cx="3603811" cy="132556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880B070-7DA0-39DF-E59F-A4DB3D9F397E}"/>
              </a:ext>
            </a:extLst>
          </p:cNvPr>
          <p:cNvSpPr txBox="1"/>
          <p:nvPr/>
        </p:nvSpPr>
        <p:spPr>
          <a:xfrm>
            <a:off x="788892" y="3442447"/>
            <a:ext cx="3240740" cy="461665"/>
          </a:xfrm>
          <a:prstGeom prst="rect">
            <a:avLst/>
          </a:prstGeom>
          <a:noFill/>
        </p:spPr>
        <p:txBody>
          <a:bodyPr wrap="square" rtlCol="0">
            <a:spAutoFit/>
          </a:bodyPr>
          <a:lstStyle/>
          <a:p>
            <a:r>
              <a:rPr lang="en-US" sz="2400" dirty="0">
                <a:solidFill>
                  <a:schemeClr val="bg1"/>
                </a:solidFill>
              </a:rPr>
              <a:t>Your atomic model sucks</a:t>
            </a:r>
          </a:p>
        </p:txBody>
      </p:sp>
      <p:sp>
        <p:nvSpPr>
          <p:cNvPr id="7" name="Teardrop 6">
            <a:extLst>
              <a:ext uri="{FF2B5EF4-FFF2-40B4-BE49-F238E27FC236}">
                <a16:creationId xmlns:a16="http://schemas.microsoft.com/office/drawing/2014/main" id="{77DDB296-6C89-308E-CFD0-8CED72D9A03B}"/>
              </a:ext>
            </a:extLst>
          </p:cNvPr>
          <p:cNvSpPr/>
          <p:nvPr/>
        </p:nvSpPr>
        <p:spPr>
          <a:xfrm flipH="1" flipV="1">
            <a:off x="6674222" y="1647374"/>
            <a:ext cx="3603810" cy="1325562"/>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6DA9DD92-DFC4-9ACA-2CD3-628A63CB94E8}"/>
              </a:ext>
            </a:extLst>
          </p:cNvPr>
          <p:cNvSpPr txBox="1"/>
          <p:nvPr/>
        </p:nvSpPr>
        <p:spPr>
          <a:xfrm>
            <a:off x="6785159" y="2144831"/>
            <a:ext cx="3381936" cy="400110"/>
          </a:xfrm>
          <a:prstGeom prst="rect">
            <a:avLst/>
          </a:prstGeom>
          <a:noFill/>
        </p:spPr>
        <p:txBody>
          <a:bodyPr wrap="square" rtlCol="0">
            <a:spAutoFit/>
          </a:bodyPr>
          <a:lstStyle/>
          <a:p>
            <a:r>
              <a:rPr lang="en-US" sz="2000" dirty="0">
                <a:solidFill>
                  <a:schemeClr val="bg1"/>
                </a:solidFill>
              </a:rPr>
              <a:t>I got my Nobel Prize first, jerk.</a:t>
            </a:r>
          </a:p>
        </p:txBody>
      </p:sp>
    </p:spTree>
    <p:extLst>
      <p:ext uri="{BB962C8B-B14F-4D97-AF65-F5344CB8AC3E}">
        <p14:creationId xmlns:p14="http://schemas.microsoft.com/office/powerpoint/2010/main" val="3698714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AA376-DD11-6776-2071-26D694ECC967}"/>
              </a:ext>
            </a:extLst>
          </p:cNvPr>
          <p:cNvSpPr>
            <a:spLocks noGrp="1"/>
          </p:cNvSpPr>
          <p:nvPr>
            <p:ph type="title"/>
          </p:nvPr>
        </p:nvSpPr>
        <p:spPr/>
        <p:txBody>
          <a:bodyPr/>
          <a:lstStyle/>
          <a:p>
            <a:r>
              <a:rPr lang="en-US" dirty="0"/>
              <a:t>Rutherford was a science rock star</a:t>
            </a:r>
          </a:p>
        </p:txBody>
      </p:sp>
      <p:sp>
        <p:nvSpPr>
          <p:cNvPr id="4" name="TextBox 3">
            <a:extLst>
              <a:ext uri="{FF2B5EF4-FFF2-40B4-BE49-F238E27FC236}">
                <a16:creationId xmlns:a16="http://schemas.microsoft.com/office/drawing/2014/main" id="{45702FEF-3FD4-1D4E-67F1-815A2A2C99BC}"/>
              </a:ext>
            </a:extLst>
          </p:cNvPr>
          <p:cNvSpPr txBox="1"/>
          <p:nvPr/>
        </p:nvSpPr>
        <p:spPr>
          <a:xfrm>
            <a:off x="6300694" y="1607763"/>
            <a:ext cx="5691095" cy="4431983"/>
          </a:xfrm>
          <a:prstGeom prst="rect">
            <a:avLst/>
          </a:prstGeom>
          <a:noFill/>
        </p:spPr>
        <p:txBody>
          <a:bodyPr wrap="square" rtlCol="0">
            <a:spAutoFit/>
          </a:bodyPr>
          <a:lstStyle/>
          <a:p>
            <a:pPr marL="285750" indent="-285750">
              <a:buFont typeface="Arial" panose="020B0604020202020204" pitchFamily="34" charset="0"/>
              <a:buChar char="•"/>
            </a:pPr>
            <a:r>
              <a:rPr lang="en-US" sz="2400" dirty="0"/>
              <a:t>Student of Thomson</a:t>
            </a:r>
          </a:p>
          <a:p>
            <a:pPr marL="285750" indent="-285750">
              <a:buFont typeface="Arial" panose="020B0604020202020204" pitchFamily="34" charset="0"/>
              <a:buChar char="•"/>
            </a:pPr>
            <a:r>
              <a:rPr lang="en-US" sz="2400" dirty="0"/>
              <a:t>Discovered alpha and beta radiation</a:t>
            </a:r>
          </a:p>
          <a:p>
            <a:pPr marL="285750" indent="-285750">
              <a:buFont typeface="Arial" panose="020B0604020202020204" pitchFamily="34" charset="0"/>
              <a:buChar char="•"/>
            </a:pPr>
            <a:r>
              <a:rPr lang="en-US" sz="2400" dirty="0"/>
              <a:t>Demonstrated that radioactivity was caused when atoms fall apart.</a:t>
            </a:r>
          </a:p>
          <a:p>
            <a:pPr marL="285750" indent="-285750">
              <a:buFont typeface="Arial" panose="020B0604020202020204" pitchFamily="34" charset="0"/>
              <a:buChar char="•"/>
            </a:pPr>
            <a:r>
              <a:rPr lang="en-US" sz="2400" dirty="0"/>
              <a:t>1908 Nobel Prize for work in radioactivity</a:t>
            </a:r>
          </a:p>
          <a:p>
            <a:pPr marL="285750" indent="-285750">
              <a:buFont typeface="Arial" panose="020B0604020202020204" pitchFamily="34" charset="0"/>
              <a:buChar char="•"/>
            </a:pPr>
            <a:r>
              <a:rPr lang="en-US" sz="2400" dirty="0"/>
              <a:t>Theorized the existence of the neutron</a:t>
            </a:r>
          </a:p>
          <a:p>
            <a:pPr marL="285750" indent="-285750">
              <a:buFont typeface="Arial" panose="020B0604020202020204" pitchFamily="34" charset="0"/>
              <a:buChar char="•"/>
            </a:pPr>
            <a:r>
              <a:rPr lang="en-US" sz="2400" dirty="0"/>
              <a:t>Helped invent the Geiger counter</a:t>
            </a:r>
          </a:p>
          <a:p>
            <a:pPr marL="285750" indent="-285750">
              <a:buFont typeface="Arial" panose="020B0604020202020204" pitchFamily="34" charset="0"/>
              <a:buChar char="•"/>
            </a:pPr>
            <a:r>
              <a:rPr lang="en-US" sz="2400" dirty="0"/>
              <a:t>Has an element named after him</a:t>
            </a:r>
          </a:p>
          <a:p>
            <a:pPr marL="285750" indent="-285750">
              <a:buFont typeface="Arial" panose="020B0604020202020204" pitchFamily="34" charset="0"/>
              <a:buChar char="•"/>
            </a:pPr>
            <a:r>
              <a:rPr lang="en-US" sz="2400" dirty="0"/>
              <a:t>Helped devise the use of sonar to detect submarines</a:t>
            </a:r>
          </a:p>
          <a:p>
            <a:pPr marL="285750" indent="-285750">
              <a:buFont typeface="Arial" panose="020B0604020202020204" pitchFamily="34" charset="0"/>
              <a:buChar char="•"/>
            </a:pPr>
            <a:r>
              <a:rPr lang="en-US" sz="2400" dirty="0"/>
              <a:t>Won a zillion other awards and prizes</a:t>
            </a:r>
          </a:p>
          <a:p>
            <a:pPr marL="285750" indent="-285750">
              <a:buFont typeface="Arial" panose="020B0604020202020204" pitchFamily="34" charset="0"/>
              <a:buChar char="•"/>
            </a:pPr>
            <a:endParaRPr lang="en-US" dirty="0"/>
          </a:p>
        </p:txBody>
      </p:sp>
      <p:pic>
        <p:nvPicPr>
          <p:cNvPr id="8194" name="Picture 2" descr="Micki Freeman plays at Gympie Music Muster in August.">
            <a:extLst>
              <a:ext uri="{FF2B5EF4-FFF2-40B4-BE49-F238E27FC236}">
                <a16:creationId xmlns:a16="http://schemas.microsoft.com/office/drawing/2014/main" id="{57765056-5C16-17E8-CF1B-7F16784715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314948"/>
            <a:ext cx="4823012" cy="3215341"/>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100m Ernest Rutherford fund to attract skilled researchers to UK ahead of  Brexit">
            <a:extLst>
              <a:ext uri="{FF2B5EF4-FFF2-40B4-BE49-F238E27FC236}">
                <a16:creationId xmlns:a16="http://schemas.microsoft.com/office/drawing/2014/main" id="{1B0F35DF-CB92-C4EC-405F-FF077902A6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31153" y="1607763"/>
            <a:ext cx="3152588" cy="177333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F053108-C872-C463-BC0A-8DFE29490DE0}"/>
              </a:ext>
            </a:extLst>
          </p:cNvPr>
          <p:cNvSpPr txBox="1"/>
          <p:nvPr/>
        </p:nvSpPr>
        <p:spPr>
          <a:xfrm>
            <a:off x="1618129" y="5708082"/>
            <a:ext cx="4477871" cy="369332"/>
          </a:xfrm>
          <a:prstGeom prst="rect">
            <a:avLst/>
          </a:prstGeom>
          <a:noFill/>
        </p:spPr>
        <p:txBody>
          <a:bodyPr wrap="square" rtlCol="0">
            <a:spAutoFit/>
          </a:bodyPr>
          <a:lstStyle/>
          <a:p>
            <a:r>
              <a:rPr lang="en-US" i="1" dirty="0"/>
              <a:t>Ernest Rutherford in 1911</a:t>
            </a:r>
          </a:p>
        </p:txBody>
      </p:sp>
    </p:spTree>
    <p:extLst>
      <p:ext uri="{BB962C8B-B14F-4D97-AF65-F5344CB8AC3E}">
        <p14:creationId xmlns:p14="http://schemas.microsoft.com/office/powerpoint/2010/main" val="41900856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7E13A-ECC5-E1FD-FC9F-4B02D2D0A29D}"/>
              </a:ext>
            </a:extLst>
          </p:cNvPr>
          <p:cNvSpPr>
            <a:spLocks noGrp="1"/>
          </p:cNvSpPr>
          <p:nvPr>
            <p:ph type="title"/>
          </p:nvPr>
        </p:nvSpPr>
        <p:spPr/>
        <p:txBody>
          <a:bodyPr/>
          <a:lstStyle/>
          <a:p>
            <a:r>
              <a:rPr lang="en-US" dirty="0"/>
              <a:t>Rutherford studied radiation a lot</a:t>
            </a:r>
          </a:p>
        </p:txBody>
      </p:sp>
      <p:pic>
        <p:nvPicPr>
          <p:cNvPr id="9218" name="Picture 2" descr="Experimental Evidence for the Structure of the Atom">
            <a:extLst>
              <a:ext uri="{FF2B5EF4-FFF2-40B4-BE49-F238E27FC236}">
                <a16:creationId xmlns:a16="http://schemas.microsoft.com/office/drawing/2014/main" id="{CF4908C0-CB25-9668-6D89-33C04458CCD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064497"/>
            <a:ext cx="5772112" cy="37446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39E31E3-9D47-5EF5-9D98-ECEF3105DDE0}"/>
              </a:ext>
            </a:extLst>
          </p:cNvPr>
          <p:cNvSpPr txBox="1"/>
          <p:nvPr/>
        </p:nvSpPr>
        <p:spPr>
          <a:xfrm>
            <a:off x="6992472" y="1520767"/>
            <a:ext cx="4908176" cy="4832092"/>
          </a:xfrm>
          <a:prstGeom prst="rect">
            <a:avLst/>
          </a:prstGeom>
          <a:noFill/>
        </p:spPr>
        <p:txBody>
          <a:bodyPr wrap="square" rtlCol="0">
            <a:spAutoFit/>
          </a:bodyPr>
          <a:lstStyle/>
          <a:p>
            <a:r>
              <a:rPr lang="en-US" sz="2200" dirty="0"/>
              <a:t>In one experiment (the “gold foil experiment”, he shot a beam of positively charged alpha particles at a very thin piece of gold foil.</a:t>
            </a:r>
          </a:p>
          <a:p>
            <a:endParaRPr lang="en-US" sz="2200" dirty="0"/>
          </a:p>
          <a:p>
            <a:r>
              <a:rPr lang="en-US" sz="2200" dirty="0"/>
              <a:t>Most of the particles passed straight through, which implied that atoms contain a lot of empty space for the particles to move through.</a:t>
            </a:r>
          </a:p>
          <a:p>
            <a:endParaRPr lang="en-US" sz="2200" dirty="0"/>
          </a:p>
          <a:p>
            <a:r>
              <a:rPr lang="en-US" sz="2200" dirty="0"/>
              <a:t>Some of the particles were deflected at weird angles, implying that there was a small, positively-charged thing that repelled them.</a:t>
            </a:r>
          </a:p>
        </p:txBody>
      </p:sp>
    </p:spTree>
    <p:extLst>
      <p:ext uri="{BB962C8B-B14F-4D97-AF65-F5344CB8AC3E}">
        <p14:creationId xmlns:p14="http://schemas.microsoft.com/office/powerpoint/2010/main" val="26505365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6290</TotalTime>
  <Words>1111</Words>
  <Application>Microsoft Macintosh PowerPoint</Application>
  <PresentationFormat>Widescreen</PresentationFormat>
  <Paragraphs>112</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Calibri Light</vt:lpstr>
      <vt:lpstr>Wingdings</vt:lpstr>
      <vt:lpstr>Office Theme</vt:lpstr>
      <vt:lpstr>Modern Models Of The Atom</vt:lpstr>
      <vt:lpstr>New scientific discoveries contradicted Dalton’s model of the atom</vt:lpstr>
      <vt:lpstr>Plum Pudding Model (Thomson, 1904)</vt:lpstr>
      <vt:lpstr>Where this came from: Cathode Ray Experiment</vt:lpstr>
      <vt:lpstr>PowerPoint Presentation</vt:lpstr>
      <vt:lpstr>Which leads to the plum pudding model!</vt:lpstr>
      <vt:lpstr>Unfortunately for Thomson, there was a problem on the horizon.</vt:lpstr>
      <vt:lpstr>Rutherford was a science rock star</vt:lpstr>
      <vt:lpstr>Rutherford studied radiation a lot</vt:lpstr>
      <vt:lpstr>This led to the first nuclear model of the atom (1911):</vt:lpstr>
      <vt:lpstr>The Bohr Model of the atom*</vt:lpstr>
      <vt:lpstr>Bohr’s idea:  The planetary model of the atom</vt:lpstr>
      <vt:lpstr>How does spectroscopy work using this model?</vt:lpstr>
      <vt:lpstr>A different visualization of the same process:</vt:lpstr>
      <vt:lpstr>Why do we care about spectroscopy?</vt:lpstr>
      <vt:lpstr>So, is this a good model of the atom?  Yes and no.</vt:lpstr>
      <vt:lpstr>The only problem with the Bohr model:</vt:lpstr>
      <vt:lpstr>Fortunately, his model can still be used to visualize how spectroscopy works</vt:lpstr>
      <vt:lpstr>Let’s practice spectroscopy!</vt:lpstr>
      <vt:lpstr>The answers:</vt:lpstr>
      <vt:lpstr>So let’s do some spectroscopy!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Modern Models Of The Atom</dc:title>
  <dc:creator>Ian Guch</dc:creator>
  <cp:lastModifiedBy>Ian Guch</cp:lastModifiedBy>
  <cp:revision>8</cp:revision>
  <dcterms:created xsi:type="dcterms:W3CDTF">2022-09-08T14:47:55Z</dcterms:created>
  <dcterms:modified xsi:type="dcterms:W3CDTF">2024-10-02T11:28:26Z</dcterms:modified>
</cp:coreProperties>
</file>